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47" r:id="rId2"/>
  </p:sldMasterIdLst>
  <p:notesMasterIdLst>
    <p:notesMasterId r:id="rId23"/>
  </p:notesMasterIdLst>
  <p:handoutMasterIdLst>
    <p:handoutMasterId r:id="rId24"/>
  </p:handoutMasterIdLst>
  <p:sldIdLst>
    <p:sldId id="752" r:id="rId3"/>
    <p:sldId id="703" r:id="rId4"/>
    <p:sldId id="760" r:id="rId5"/>
    <p:sldId id="732" r:id="rId6"/>
    <p:sldId id="720" r:id="rId7"/>
    <p:sldId id="736" r:id="rId8"/>
    <p:sldId id="729" r:id="rId9"/>
    <p:sldId id="764" r:id="rId10"/>
    <p:sldId id="761" r:id="rId11"/>
    <p:sldId id="737" r:id="rId12"/>
    <p:sldId id="763" r:id="rId13"/>
    <p:sldId id="715" r:id="rId14"/>
    <p:sldId id="755" r:id="rId15"/>
    <p:sldId id="741" r:id="rId16"/>
    <p:sldId id="742" r:id="rId17"/>
    <p:sldId id="735" r:id="rId18"/>
    <p:sldId id="756" r:id="rId19"/>
    <p:sldId id="750" r:id="rId20"/>
    <p:sldId id="758" r:id="rId21"/>
    <p:sldId id="759" r:id="rId22"/>
  </p:sldIdLst>
  <p:sldSz cx="9144000" cy="5143500" type="screen16x9"/>
  <p:notesSz cx="6669088" cy="9775825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avina" initials="a" lastIdx="1" clrIdx="0"/>
  <p:cmAuthor id="1" name="Elena Presnova" initials="IM" lastIdx="6" clrIdx="1"/>
  <p:cmAuthor id="2" name="estepanova" initials="e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4989BD"/>
    <a:srgbClr val="4A7EBB"/>
    <a:srgbClr val="207AB9"/>
    <a:srgbClr val="FFFFFF"/>
    <a:srgbClr val="CCECFF"/>
    <a:srgbClr val="CCDAFC"/>
    <a:srgbClr val="CCCCFF"/>
    <a:srgbClr val="000000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000" autoAdjust="0"/>
  </p:normalViewPr>
  <p:slideViewPr>
    <p:cSldViewPr showGuides="1">
      <p:cViewPr>
        <p:scale>
          <a:sx n="90" d="100"/>
          <a:sy n="90" d="100"/>
        </p:scale>
        <p:origin x="-570" y="-882"/>
      </p:cViewPr>
      <p:guideLst>
        <p:guide orient="horz" pos="395"/>
        <p:guide orient="horz" pos="3026"/>
        <p:guide orient="horz" pos="531"/>
        <p:guide orient="horz" pos="78"/>
        <p:guide orient="horz" pos="1620"/>
        <p:guide orient="horz" pos="3208"/>
        <p:guide orient="horz" pos="2210"/>
        <p:guide orient="horz" pos="2754"/>
        <p:guide orient="horz" pos="622"/>
        <p:guide orient="horz" pos="1257"/>
        <p:guide orient="horz" pos="1756"/>
        <p:guide orient="horz" pos="849"/>
        <p:guide orient="horz" pos="305"/>
        <p:guide orient="horz" pos="2890"/>
        <p:guide orient="horz" pos="169"/>
        <p:guide pos="2880"/>
        <p:guide pos="113"/>
        <p:guide pos="5647"/>
        <p:guide pos="2971"/>
        <p:guide pos="2789"/>
        <p:guide pos="295"/>
        <p:guide pos="3560"/>
        <p:guide pos="3107"/>
        <p:guide pos="4876"/>
        <p:guide pos="884"/>
        <p:guide pos="5284"/>
        <p:guide pos="476"/>
        <p:guide pos="14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4" d="100"/>
        <a:sy n="34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-3402" y="-114"/>
      </p:cViewPr>
      <p:guideLst>
        <p:guide orient="horz" pos="3079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51206-21E5-400F-88CE-663B497CBF50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42906-08FD-43D8-96A0-8B19F9E779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6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9" cy="488792"/>
          </a:xfrm>
          <a:prstGeom prst="rect">
            <a:avLst/>
          </a:prstGeom>
        </p:spPr>
        <p:txBody>
          <a:bodyPr vert="horz" lIns="89758" tIns="44879" rIns="89758" bIns="448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6" y="0"/>
            <a:ext cx="2889939" cy="488792"/>
          </a:xfrm>
          <a:prstGeom prst="rect">
            <a:avLst/>
          </a:prstGeom>
        </p:spPr>
        <p:txBody>
          <a:bodyPr vert="horz" lIns="89758" tIns="44879" rIns="89758" bIns="44879" rtlCol="0"/>
          <a:lstStyle>
            <a:lvl1pPr algn="r">
              <a:defRPr sz="1200"/>
            </a:lvl1pPr>
          </a:lstStyle>
          <a:p>
            <a:fld id="{4261A3A3-9629-4233-BA9B-E29729A942B6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3425"/>
            <a:ext cx="6513512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58" tIns="44879" rIns="89758" bIns="44879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643518"/>
            <a:ext cx="5335270" cy="4399121"/>
          </a:xfrm>
          <a:prstGeom prst="rect">
            <a:avLst/>
          </a:prstGeom>
        </p:spPr>
        <p:txBody>
          <a:bodyPr vert="horz" lIns="89758" tIns="44879" rIns="89758" bIns="4487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9" cy="488792"/>
          </a:xfrm>
          <a:prstGeom prst="rect">
            <a:avLst/>
          </a:prstGeom>
        </p:spPr>
        <p:txBody>
          <a:bodyPr vert="horz" lIns="89758" tIns="44879" rIns="89758" bIns="448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6" y="9285337"/>
            <a:ext cx="2889939" cy="488792"/>
          </a:xfrm>
          <a:prstGeom prst="rect">
            <a:avLst/>
          </a:prstGeom>
        </p:spPr>
        <p:txBody>
          <a:bodyPr vert="horz" lIns="89758" tIns="44879" rIns="89758" bIns="44879" rtlCol="0" anchor="b"/>
          <a:lstStyle>
            <a:lvl1pPr algn="r">
              <a:defRPr sz="1200"/>
            </a:lvl1pPr>
          </a:lstStyle>
          <a:p>
            <a:fld id="{8323928D-FDB1-45A3-8F1C-DAE35043FB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4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3425"/>
            <a:ext cx="6513512" cy="3665538"/>
          </a:xfrm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007B445-003C-43A9-8B9D-D4BA866342DF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3425"/>
            <a:ext cx="6513512" cy="3665538"/>
          </a:xfrm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007B445-003C-43A9-8B9D-D4BA866342DF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0468" indent="-280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3798" indent="-22476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3317" indent="-22476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22836" indent="-22476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72355" indent="-22476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21874" indent="-22476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71393" indent="-22476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20912" indent="-22476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291445-E760-4DA1-A5F8-4E8B81765747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776866" y="9283360"/>
            <a:ext cx="2890665" cy="49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7" rIns="89870" bIns="44937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9E3CF9D6-CA45-4199-A935-BD1603DDCDB7}" type="slidenum">
              <a:rPr lang="en-US" sz="1100"/>
              <a:pPr algn="r" eaLnBrk="1" hangingPunct="1"/>
              <a:t>6</a:t>
            </a:fld>
            <a:endParaRPr lang="en-US" sz="1100"/>
          </a:p>
        </p:txBody>
      </p:sp>
      <p:sp>
        <p:nvSpPr>
          <p:cNvPr id="3379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200" y="730250"/>
            <a:ext cx="6516688" cy="3667125"/>
          </a:xfrm>
          <a:ln/>
        </p:spPr>
      </p:sp>
      <p:sp>
        <p:nvSpPr>
          <p:cNvPr id="3379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66598" y="4644807"/>
            <a:ext cx="5335893" cy="44009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7" rIns="89870" bIns="44937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3425"/>
            <a:ext cx="6513512" cy="3665538"/>
          </a:xfrm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007B445-003C-43A9-8B9D-D4BA866342DF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E49DB9-2A81-454C-9A98-97D1B06341F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E49DB9-2A81-454C-9A98-97D1B06341F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3928D-FDB1-45A3-8F1C-DAE35043FB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4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3425"/>
            <a:ext cx="6513512" cy="3665538"/>
          </a:xfrm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007B445-003C-43A9-8B9D-D4BA866342DF}" type="slidenum">
              <a:rPr lang="en-US" smtClean="0"/>
              <a:pPr eaLnBrk="1" hangingPunct="1"/>
              <a:t>19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55650" y="2571750"/>
            <a:ext cx="7632700" cy="685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1" baseline="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pic>
        <p:nvPicPr>
          <p:cNvPr id="8" name="Picture 2" descr="C:\Users\Olea\Desktop\2014\normal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537"/>
            <a:ext cx="9144000" cy="2232248"/>
          </a:xfrm>
          <a:prstGeom prst="rect">
            <a:avLst/>
          </a:prstGeom>
          <a:noFill/>
        </p:spPr>
      </p:pic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4427538" y="3940175"/>
            <a:ext cx="3960812" cy="8651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algn="r">
              <a:buNone/>
            </a:pPr>
            <a:r>
              <a:rPr lang="en-US" sz="1500" dirty="0" smtClean="0"/>
              <a:t>Presented by __________</a:t>
            </a:r>
          </a:p>
          <a:p>
            <a:pPr algn="r">
              <a:buNone/>
            </a:pPr>
            <a:r>
              <a:rPr lang="en-US" sz="1500" dirty="0" smtClean="0"/>
              <a:t>Position</a:t>
            </a:r>
          </a:p>
          <a:p>
            <a:pPr algn="r">
              <a:buNone/>
            </a:pPr>
            <a:r>
              <a:rPr lang="en-US" sz="1500" dirty="0" smtClean="0"/>
              <a:t>Location/Date</a:t>
            </a:r>
          </a:p>
        </p:txBody>
      </p:sp>
      <p:pic>
        <p:nvPicPr>
          <p:cNvPr id="6" name="Picture 2" descr="C:\Users\Olea\Desktop\2014\normal_1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537"/>
            <a:ext cx="9144000" cy="2232248"/>
          </a:xfrm>
          <a:prstGeom prst="rect">
            <a:avLst/>
          </a:prstGeom>
          <a:noFill/>
        </p:spPr>
      </p:pic>
      <p:pic>
        <p:nvPicPr>
          <p:cNvPr id="9" name="Picture 2" descr="C:\Documents and Settings\srodina001\Desktop\CoCom7\sochi2014_logo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339542"/>
            <a:ext cx="1584970" cy="672369"/>
          </a:xfrm>
          <a:prstGeom prst="rect">
            <a:avLst/>
          </a:prstGeom>
          <a:noFill/>
        </p:spPr>
      </p:pic>
      <p:pic>
        <p:nvPicPr>
          <p:cNvPr id="12" name="Picture 2" descr="C:\Users\Olea\Desktop\2014\111111111111\para_Logo_CMYK.jp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5" y="4085339"/>
            <a:ext cx="1406899" cy="718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454624" y="4785996"/>
            <a:ext cx="2133600" cy="273844"/>
          </a:xfrm>
          <a:prstGeom prst="rect">
            <a:avLst/>
          </a:prstGeom>
        </p:spPr>
        <p:txBody>
          <a:bodyPr/>
          <a:lstStyle/>
          <a:p>
            <a:fld id="{0BEF7314-4749-449A-BD3B-CE3F42F9A8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4814" y="1081097"/>
            <a:ext cx="8334375" cy="339328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947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857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8052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2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C:\Users\Olea\Desktop\2014\normal_2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9542"/>
          </a:xfrm>
          <a:prstGeom prst="rect">
            <a:avLst/>
          </a:prstGeom>
          <a:noFill/>
        </p:spPr>
      </p:pic>
      <p:pic>
        <p:nvPicPr>
          <p:cNvPr id="8" name="Picture 2" descr="C:\Documents and Settings\srodina001\Desktop\CoCom7\sochi2014_logo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842965"/>
            <a:ext cx="1460233" cy="619454"/>
          </a:xfrm>
          <a:prstGeom prst="rect">
            <a:avLst/>
          </a:prstGeom>
          <a:noFill/>
        </p:spPr>
      </p:pic>
      <p:pic>
        <p:nvPicPr>
          <p:cNvPr id="9" name="Picture 2" descr="C:\Users\Olea\Desktop\2014\111111111111\para_Logo_CMYK.jp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7070" y="1563372"/>
            <a:ext cx="1410635" cy="720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3813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823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0826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F7314-4749-449A-BD3B-CE3F42F9A8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13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4896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179389" y="844550"/>
            <a:ext cx="8785225" cy="3941763"/>
          </a:xfrm>
          <a:prstGeom prst="rect">
            <a:avLst/>
          </a:prstGeom>
        </p:spPr>
        <p:txBody>
          <a:bodyPr/>
          <a:lstStyle>
            <a:lvl1pPr>
              <a:buFont typeface="+mj-lt"/>
              <a:buAutoNum type="arabicPeriod"/>
              <a:defRPr baseline="0"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pPr lvl="0"/>
            <a:r>
              <a:rPr lang="en-US" dirty="0" smtClean="0"/>
              <a:t>Item</a:t>
            </a:r>
            <a:endParaRPr lang="ru-RU" dirty="0" smtClean="0"/>
          </a:p>
        </p:txBody>
      </p:sp>
      <p:sp>
        <p:nvSpPr>
          <p:cNvPr id="3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403350" y="123825"/>
            <a:ext cx="6337300" cy="503238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302735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3202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06586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97485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743200" y="2318008"/>
            <a:ext cx="5645150" cy="685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200" b="0"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3074" name="Picture 2" descr="C:\Users\Olea\Desktop\2014\normal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9542"/>
          </a:xfrm>
          <a:prstGeom prst="rect">
            <a:avLst/>
          </a:prstGeom>
          <a:noFill/>
        </p:spPr>
      </p:pic>
      <p:pic>
        <p:nvPicPr>
          <p:cNvPr id="5" name="Picture 2" descr="C:\Documents and Settings\srodina001\Desktop\CoCom7\sochi2014_log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842965"/>
            <a:ext cx="1460233" cy="619454"/>
          </a:xfrm>
          <a:prstGeom prst="rect">
            <a:avLst/>
          </a:prstGeom>
          <a:noFill/>
        </p:spPr>
      </p:pic>
      <p:pic>
        <p:nvPicPr>
          <p:cNvPr id="6" name="Picture 2" descr="C:\Users\Olea\Desktop\2014\normal_2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9542"/>
          </a:xfrm>
          <a:prstGeom prst="rect">
            <a:avLst/>
          </a:prstGeom>
          <a:noFill/>
        </p:spPr>
      </p:pic>
      <p:pic>
        <p:nvPicPr>
          <p:cNvPr id="7" name="Picture 2" descr="C:\Documents and Settings\srodina001\Desktop\CoCom7\sochi2014_logo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842965"/>
            <a:ext cx="1460233" cy="619454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19477" y="4011714"/>
            <a:ext cx="4968875" cy="576262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aseline="0"/>
            </a:lvl1pPr>
          </a:lstStyle>
          <a:p>
            <a:pPr lvl="0"/>
            <a:r>
              <a:rPr lang="en-US" dirty="0" smtClean="0"/>
              <a:t>Presented by</a:t>
            </a:r>
            <a:endParaRPr lang="en-GB" dirty="0"/>
          </a:p>
        </p:txBody>
      </p:sp>
      <p:pic>
        <p:nvPicPr>
          <p:cNvPr id="8" name="Picture 2" descr="C:\Users\Olea\Desktop\2014\111111111111\para_Logo_CMYK.jp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7070" y="1563372"/>
            <a:ext cx="1410635" cy="720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ctr">
              <a:buNone/>
              <a:defRPr sz="2200" baseline="0">
                <a:latin typeface="Verdana" pitchFamily="34" charset="0"/>
              </a:defRPr>
            </a:lvl1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0" y="123825"/>
            <a:ext cx="9144000" cy="50323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/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13" hasCustomPrompt="1"/>
          </p:nvPr>
        </p:nvSpPr>
        <p:spPr>
          <a:xfrm>
            <a:off x="179512" y="848936"/>
            <a:ext cx="8785101" cy="3720685"/>
          </a:xfrm>
          <a:prstGeom prst="rect">
            <a:avLst/>
          </a:prstGeom>
        </p:spPr>
        <p:txBody>
          <a:bodyPr/>
          <a:lstStyle>
            <a:lvl1pPr>
              <a:buNone/>
              <a:defRPr sz="2200" baseline="0">
                <a:latin typeface="Verdana" pitchFamily="34" charset="0"/>
              </a:defRPr>
            </a:lvl1pPr>
          </a:lstStyle>
          <a:p>
            <a:pPr lvl="0"/>
            <a:r>
              <a:rPr lang="en-US" dirty="0" smtClean="0"/>
              <a:t>Add text/object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403350" y="123825"/>
            <a:ext cx="6337300" cy="503238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23825"/>
            <a:ext cx="6337301" cy="50323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>
                <a:solidFill>
                  <a:srgbClr val="207AB9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9389" y="844161"/>
            <a:ext cx="8785225" cy="3294461"/>
          </a:xfrm>
          <a:prstGeom prst="rect">
            <a:avLst/>
          </a:prstGeom>
        </p:spPr>
        <p:txBody>
          <a:bodyPr/>
          <a:lstStyle>
            <a:lvl1pPr>
              <a:defRPr sz="2200" baseline="0">
                <a:solidFill>
                  <a:srgbClr val="207AB9"/>
                </a:solidFill>
                <a:latin typeface="Verdana" pitchFamily="34" charset="0"/>
              </a:defRPr>
            </a:lvl1pPr>
            <a:lvl2pPr marL="715963" indent="-354013">
              <a:defRPr sz="2000" baseline="0">
                <a:solidFill>
                  <a:srgbClr val="207AB9"/>
                </a:solidFill>
                <a:latin typeface="Verdana" pitchFamily="34" charset="0"/>
              </a:defRPr>
            </a:lvl2pPr>
            <a:lvl3pPr marL="1077913" indent="-361950">
              <a:buFont typeface="Arial" pitchFamily="34" charset="0"/>
              <a:buChar char="•"/>
              <a:defRPr sz="1800" baseline="0">
                <a:solidFill>
                  <a:srgbClr val="207AB9"/>
                </a:solidFill>
                <a:latin typeface="Verdana" pitchFamily="34" charset="0"/>
              </a:defRPr>
            </a:lvl3pPr>
            <a:lvl4pPr>
              <a:defRPr>
                <a:solidFill>
                  <a:srgbClr val="285DA9"/>
                </a:solidFill>
              </a:defRPr>
            </a:lvl4pPr>
          </a:lstStyle>
          <a:p>
            <a:pPr lvl="0"/>
            <a:r>
              <a:rPr lang="en-GB" dirty="0" smtClean="0"/>
              <a:t>Add text.</a:t>
            </a:r>
            <a:r>
              <a:rPr lang="ru-RU" dirty="0" smtClean="0"/>
              <a:t>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</a:t>
            </a:r>
            <a:r>
              <a:rPr lang="ru-RU" dirty="0" smtClean="0"/>
              <a:t>2</a:t>
            </a:r>
            <a:endParaRPr lang="en-GB" dirty="0" smtClean="0"/>
          </a:p>
          <a:p>
            <a:pPr lvl="1"/>
            <a:r>
              <a:rPr lang="en-US" dirty="0" smtClean="0"/>
              <a:t>Add text (2 level)</a:t>
            </a:r>
            <a:r>
              <a:rPr lang="en-GB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20</a:t>
            </a:r>
            <a:endParaRPr lang="en-GB" dirty="0" smtClean="0"/>
          </a:p>
          <a:p>
            <a:pPr lvl="2"/>
            <a:r>
              <a:rPr lang="en-US" dirty="0" smtClean="0"/>
              <a:t>Add text</a:t>
            </a:r>
            <a:r>
              <a:rPr lang="ru-RU" dirty="0" smtClean="0"/>
              <a:t> (3</a:t>
            </a:r>
            <a:r>
              <a:rPr lang="en-US" dirty="0" smtClean="0"/>
              <a:t> level)</a:t>
            </a:r>
            <a:r>
              <a:rPr lang="ru-RU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 </a:t>
            </a:r>
            <a:r>
              <a:rPr lang="en-US" dirty="0" smtClean="0"/>
              <a:t>Verdana, </a:t>
            </a:r>
            <a:r>
              <a:rPr lang="ru-RU" dirty="0" smtClean="0"/>
              <a:t>18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9388" y="842963"/>
            <a:ext cx="4248150" cy="3727450"/>
          </a:xfrm>
          <a:prstGeom prst="rect">
            <a:avLst/>
          </a:prstGeom>
        </p:spPr>
        <p:txBody>
          <a:bodyPr/>
          <a:lstStyle>
            <a:lvl1pPr>
              <a:defRPr sz="2200" baseline="0">
                <a:solidFill>
                  <a:srgbClr val="207AB9"/>
                </a:solidFill>
              </a:defRPr>
            </a:lvl1pPr>
            <a:lvl2pPr marL="715963" indent="-354013">
              <a:defRPr sz="2000">
                <a:solidFill>
                  <a:srgbClr val="207AB9"/>
                </a:solidFill>
              </a:defRPr>
            </a:lvl2pPr>
            <a:lvl3pPr marL="1077913" indent="-361950">
              <a:defRPr sz="1800">
                <a:solidFill>
                  <a:srgbClr val="207AB9"/>
                </a:solidFill>
              </a:defRPr>
            </a:lvl3pPr>
            <a:lvl4pPr>
              <a:defRPr>
                <a:solidFill>
                  <a:srgbClr val="285DA9"/>
                </a:solidFill>
              </a:defRPr>
            </a:lvl4pPr>
          </a:lstStyle>
          <a:p>
            <a:pPr lvl="0"/>
            <a:r>
              <a:rPr lang="en-GB" dirty="0" smtClean="0"/>
              <a:t>Add text.</a:t>
            </a:r>
            <a:r>
              <a:rPr lang="en-US" dirty="0" smtClean="0"/>
              <a:t> Blue</a:t>
            </a:r>
            <a:r>
              <a:rPr lang="ru-RU" dirty="0" smtClean="0"/>
              <a:t>,</a:t>
            </a:r>
            <a:r>
              <a:rPr lang="en-US" dirty="0" smtClean="0"/>
              <a:t> Verdana, 2</a:t>
            </a:r>
            <a:r>
              <a:rPr lang="ru-RU" dirty="0" smtClean="0"/>
              <a:t>2</a:t>
            </a:r>
            <a:endParaRPr lang="en-GB" dirty="0" smtClean="0"/>
          </a:p>
          <a:p>
            <a:pPr lvl="1"/>
            <a:r>
              <a:rPr lang="en-US" dirty="0" smtClean="0"/>
              <a:t>Add text (2 level)</a:t>
            </a:r>
            <a:r>
              <a:rPr lang="en-GB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20</a:t>
            </a:r>
            <a:endParaRPr lang="en-GB" dirty="0" smtClean="0"/>
          </a:p>
          <a:p>
            <a:pPr lvl="2"/>
            <a:r>
              <a:rPr lang="en-US" dirty="0" smtClean="0"/>
              <a:t>Add text</a:t>
            </a:r>
            <a:r>
              <a:rPr lang="ru-RU" dirty="0" smtClean="0"/>
              <a:t> (3</a:t>
            </a:r>
            <a:r>
              <a:rPr lang="en-US" dirty="0" smtClean="0"/>
              <a:t> level)</a:t>
            </a:r>
            <a:r>
              <a:rPr lang="ru-RU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 </a:t>
            </a:r>
            <a:r>
              <a:rPr lang="en-US" dirty="0" smtClean="0"/>
              <a:t>Verdana, </a:t>
            </a:r>
            <a:r>
              <a:rPr lang="ru-RU" dirty="0" smtClean="0"/>
              <a:t>18</a:t>
            </a:r>
            <a:endParaRPr lang="en-US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23825"/>
            <a:ext cx="6337301" cy="50323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716464" y="842963"/>
            <a:ext cx="4248150" cy="372745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715963" indent="-354013">
              <a:defRPr sz="2000"/>
            </a:lvl2pPr>
            <a:lvl3pPr marL="1077913" indent="-361950">
              <a:defRPr sz="1800"/>
            </a:lvl3pPr>
          </a:lstStyle>
          <a:p>
            <a:pPr lvl="0"/>
            <a:r>
              <a:rPr lang="en-GB" dirty="0" smtClean="0"/>
              <a:t>Add text.</a:t>
            </a:r>
            <a:r>
              <a:rPr lang="ru-RU" dirty="0" smtClean="0"/>
              <a:t>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</a:t>
            </a:r>
            <a:r>
              <a:rPr lang="ru-RU" dirty="0" smtClean="0"/>
              <a:t>2</a:t>
            </a:r>
            <a:endParaRPr lang="en-GB" dirty="0" smtClean="0"/>
          </a:p>
          <a:p>
            <a:pPr lvl="1"/>
            <a:r>
              <a:rPr lang="en-US" dirty="0" smtClean="0"/>
              <a:t>Add text (2 level)</a:t>
            </a:r>
            <a:r>
              <a:rPr lang="en-GB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20</a:t>
            </a:r>
            <a:endParaRPr lang="en-GB" dirty="0" smtClean="0"/>
          </a:p>
          <a:p>
            <a:pPr lvl="2"/>
            <a:r>
              <a:rPr lang="en-US" dirty="0" smtClean="0"/>
              <a:t>Add text</a:t>
            </a:r>
            <a:r>
              <a:rPr lang="ru-RU" dirty="0" smtClean="0"/>
              <a:t> (3</a:t>
            </a:r>
            <a:r>
              <a:rPr lang="en-US" dirty="0" smtClean="0"/>
              <a:t> level)</a:t>
            </a:r>
            <a:r>
              <a:rPr lang="ru-RU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 </a:t>
            </a:r>
            <a:r>
              <a:rPr lang="en-US" dirty="0" smtClean="0"/>
              <a:t>Verdana, </a:t>
            </a:r>
            <a:r>
              <a:rPr lang="ru-RU" dirty="0" smtClean="0"/>
              <a:t>18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4716463" y="842963"/>
            <a:ext cx="4248150" cy="3727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baseline="0">
                <a:solidFill>
                  <a:srgbClr val="207AB9"/>
                </a:solidFill>
              </a:defRPr>
            </a:lvl1pPr>
          </a:lstStyle>
          <a:p>
            <a:pPr lvl="0"/>
            <a:r>
              <a:rPr lang="en-US" dirty="0" smtClean="0"/>
              <a:t>Add object</a:t>
            </a:r>
            <a:endParaRPr lang="ru-RU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79388" y="842963"/>
            <a:ext cx="4248150" cy="3727450"/>
          </a:xfrm>
          <a:prstGeom prst="rect">
            <a:avLst/>
          </a:prstGeom>
        </p:spPr>
        <p:txBody>
          <a:bodyPr/>
          <a:lstStyle>
            <a:lvl1pPr>
              <a:defRPr sz="2200" baseline="0"/>
            </a:lvl1pPr>
            <a:lvl2pPr marL="715963" indent="-354013">
              <a:defRPr sz="2000"/>
            </a:lvl2pPr>
            <a:lvl3pPr marL="1077913" indent="-361950">
              <a:defRPr sz="1800"/>
            </a:lvl3pPr>
          </a:lstStyle>
          <a:p>
            <a:pPr lvl="0"/>
            <a:r>
              <a:rPr lang="en-GB" dirty="0" smtClean="0"/>
              <a:t>Add text.</a:t>
            </a:r>
            <a:r>
              <a:rPr lang="en-US" dirty="0" smtClean="0"/>
              <a:t> Blue</a:t>
            </a:r>
            <a:r>
              <a:rPr lang="ru-RU" dirty="0" smtClean="0"/>
              <a:t>,</a:t>
            </a:r>
            <a:r>
              <a:rPr lang="en-US" dirty="0" smtClean="0"/>
              <a:t> Verdana, 2</a:t>
            </a:r>
            <a:r>
              <a:rPr lang="ru-RU" dirty="0" smtClean="0"/>
              <a:t>2</a:t>
            </a:r>
            <a:endParaRPr lang="en-GB" dirty="0" smtClean="0"/>
          </a:p>
          <a:p>
            <a:pPr lvl="1"/>
            <a:r>
              <a:rPr lang="en-US" dirty="0" smtClean="0"/>
              <a:t>Add text (2 level)</a:t>
            </a:r>
            <a:r>
              <a:rPr lang="en-GB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20</a:t>
            </a:r>
            <a:endParaRPr lang="en-GB" dirty="0" smtClean="0"/>
          </a:p>
          <a:p>
            <a:pPr lvl="2"/>
            <a:r>
              <a:rPr lang="en-US" dirty="0" smtClean="0"/>
              <a:t>Add text</a:t>
            </a:r>
            <a:r>
              <a:rPr lang="ru-RU" dirty="0" smtClean="0"/>
              <a:t> (3</a:t>
            </a:r>
            <a:r>
              <a:rPr lang="en-US" dirty="0" smtClean="0"/>
              <a:t> level)</a:t>
            </a:r>
            <a:r>
              <a:rPr lang="ru-RU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 </a:t>
            </a:r>
            <a:r>
              <a:rPr lang="en-US" dirty="0" smtClean="0"/>
              <a:t>Verdana, </a:t>
            </a:r>
            <a:r>
              <a:rPr lang="ru-RU" dirty="0" smtClean="0"/>
              <a:t>18</a:t>
            </a:r>
            <a:endParaRPr lang="en-US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23825"/>
            <a:ext cx="6337301" cy="50323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179388" y="2571749"/>
            <a:ext cx="4248150" cy="19986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baseline="0">
                <a:solidFill>
                  <a:srgbClr val="285DA9"/>
                </a:solidFill>
              </a:defRPr>
            </a:lvl1pPr>
          </a:lstStyle>
          <a:p>
            <a:pPr lvl="0"/>
            <a:r>
              <a:rPr lang="en-US" dirty="0" smtClean="0"/>
              <a:t>Add object</a:t>
            </a:r>
            <a:endParaRPr lang="ru-RU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79389" y="842963"/>
            <a:ext cx="8785225" cy="15525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715963" indent="-354013">
              <a:defRPr sz="2000"/>
            </a:lvl2pPr>
            <a:lvl3pPr marL="1077913" indent="-361950">
              <a:defRPr sz="1800"/>
            </a:lvl3pPr>
          </a:lstStyle>
          <a:p>
            <a:pPr lvl="0"/>
            <a:r>
              <a:rPr lang="en-GB" dirty="0" smtClean="0"/>
              <a:t>Add text.</a:t>
            </a:r>
            <a:r>
              <a:rPr lang="en-US" dirty="0" smtClean="0"/>
              <a:t> Blue</a:t>
            </a:r>
            <a:r>
              <a:rPr lang="ru-RU" dirty="0" smtClean="0"/>
              <a:t>,</a:t>
            </a:r>
            <a:r>
              <a:rPr lang="en-US" dirty="0" smtClean="0"/>
              <a:t> Verdana, 2</a:t>
            </a:r>
            <a:r>
              <a:rPr lang="ru-RU" dirty="0" smtClean="0"/>
              <a:t>2</a:t>
            </a:r>
            <a:endParaRPr lang="en-GB" dirty="0" smtClean="0"/>
          </a:p>
          <a:p>
            <a:pPr lvl="1"/>
            <a:r>
              <a:rPr lang="en-US" dirty="0" smtClean="0"/>
              <a:t>Add text (2 level)</a:t>
            </a:r>
            <a:r>
              <a:rPr lang="en-GB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</a:t>
            </a:r>
            <a:r>
              <a:rPr lang="en-US" dirty="0" smtClean="0"/>
              <a:t> Verdana, 20</a:t>
            </a:r>
            <a:endParaRPr lang="en-GB" dirty="0" smtClean="0"/>
          </a:p>
          <a:p>
            <a:pPr lvl="2"/>
            <a:r>
              <a:rPr lang="en-US" dirty="0" smtClean="0"/>
              <a:t>Add text</a:t>
            </a:r>
            <a:r>
              <a:rPr lang="ru-RU" dirty="0" smtClean="0"/>
              <a:t> (3</a:t>
            </a:r>
            <a:r>
              <a:rPr lang="en-US" dirty="0" smtClean="0"/>
              <a:t> level)</a:t>
            </a:r>
            <a:r>
              <a:rPr lang="ru-RU" dirty="0" smtClean="0"/>
              <a:t>. </a:t>
            </a:r>
            <a:r>
              <a:rPr lang="en-US" dirty="0" smtClean="0"/>
              <a:t>Blue</a:t>
            </a:r>
            <a:r>
              <a:rPr lang="ru-RU" dirty="0" smtClean="0"/>
              <a:t>, </a:t>
            </a:r>
            <a:r>
              <a:rPr lang="en-US" dirty="0" smtClean="0"/>
              <a:t>Verdana, </a:t>
            </a:r>
            <a:r>
              <a:rPr lang="ru-RU" dirty="0" smtClean="0"/>
              <a:t>18</a:t>
            </a:r>
            <a:endParaRPr lang="en-US" dirty="0" smtClean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4716463" y="2571749"/>
            <a:ext cx="4248150" cy="19986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baseline="0">
                <a:solidFill>
                  <a:srgbClr val="285DA9"/>
                </a:solidFill>
              </a:defRPr>
            </a:lvl1pPr>
          </a:lstStyle>
          <a:p>
            <a:pPr lvl="0"/>
            <a:r>
              <a:rPr lang="en-US" dirty="0" smtClean="0"/>
              <a:t>Add object</a:t>
            </a:r>
            <a:endParaRPr lang="ru-RU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23825"/>
            <a:ext cx="6337301" cy="50323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>
                <a:solidFill>
                  <a:srgbClr val="207AB9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403350" y="123825"/>
            <a:ext cx="63373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79388" y="4802111"/>
            <a:ext cx="792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0" i="1" baseline="0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endParaRPr lang="en-GB" sz="800" b="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Slide Number Placeholder 3"/>
          <p:cNvSpPr txBox="1">
            <a:spLocks noGrp="1"/>
          </p:cNvSpPr>
          <p:nvPr/>
        </p:nvSpPr>
        <p:spPr bwMode="auto">
          <a:xfrm>
            <a:off x="8267902" y="4840004"/>
            <a:ext cx="696586" cy="1300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defRPr/>
            </a:pPr>
            <a:fld id="{95125223-FDE3-49BA-A42A-26FE34B08122}" type="slidenum">
              <a:rPr lang="en-GB" sz="1000" b="1" smtClean="0">
                <a:solidFill>
                  <a:srgbClr val="0070C0"/>
                </a:solidFill>
                <a:latin typeface="Verdana" pitchFamily="34" charset="0"/>
                <a:cs typeface="Arial" charset="0"/>
              </a:rPr>
              <a:pPr algn="r">
                <a:defRPr/>
              </a:pPr>
              <a:t>‹#›</a:t>
            </a:fld>
            <a:endParaRPr lang="en-GB" sz="1000" b="1" dirty="0">
              <a:solidFill>
                <a:srgbClr val="0070C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026" name="Picture 2" descr="C:\Documents and Settings\srodina001\Desktop\CoCom7\sochi2014_logo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23826"/>
            <a:ext cx="1223962" cy="5192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388" y="4802111"/>
            <a:ext cx="792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0" i="1" dirty="0" smtClean="0">
                <a:solidFill>
                  <a:srgbClr val="0070C0"/>
                </a:solidFill>
                <a:latin typeface="Verdana" pitchFamily="34" charset="0"/>
              </a:rPr>
              <a:t>Add</a:t>
            </a:r>
            <a:r>
              <a:rPr lang="en-US" sz="800" b="0" i="1" baseline="0" dirty="0" smtClean="0">
                <a:solidFill>
                  <a:srgbClr val="0070C0"/>
                </a:solidFill>
                <a:latin typeface="Verdana" pitchFamily="34" charset="0"/>
              </a:rPr>
              <a:t> text</a:t>
            </a:r>
            <a:endParaRPr lang="en-GB" sz="800" b="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Slide Number Placeholder 3"/>
          <p:cNvSpPr txBox="1">
            <a:spLocks noGrp="1"/>
          </p:cNvSpPr>
          <p:nvPr/>
        </p:nvSpPr>
        <p:spPr bwMode="auto">
          <a:xfrm>
            <a:off x="8267902" y="4840004"/>
            <a:ext cx="696586" cy="1300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defRPr/>
            </a:pPr>
            <a:fld id="{95125223-FDE3-49BA-A42A-26FE34B08122}" type="slidenum">
              <a:rPr lang="en-GB" sz="1000" b="1" smtClean="0">
                <a:solidFill>
                  <a:srgbClr val="0070C0"/>
                </a:solidFill>
                <a:latin typeface="Verdana" pitchFamily="34" charset="0"/>
                <a:cs typeface="Arial" charset="0"/>
              </a:rPr>
              <a:pPr algn="r">
                <a:defRPr/>
              </a:pPr>
              <a:t>‹#›</a:t>
            </a:fld>
            <a:endParaRPr lang="en-GB" sz="1000" b="1" dirty="0">
              <a:solidFill>
                <a:srgbClr val="0070C0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0" name="Picture 2" descr="C:\Documents and Settings\srodina001\Desktop\CoCom7\sochi2014_logo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23826"/>
            <a:ext cx="1223962" cy="519224"/>
          </a:xfrm>
          <a:prstGeom prst="rect">
            <a:avLst/>
          </a:prstGeom>
          <a:noFill/>
        </p:spPr>
      </p:pic>
      <p:pic>
        <p:nvPicPr>
          <p:cNvPr id="11" name="Picture 2" descr="C:\Users\Olea\Desktop\2014\111111111111\para_Logo_CMYK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812236" y="123825"/>
            <a:ext cx="1152252" cy="58840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9" r:id="rId10"/>
    <p:sldLayoutId id="2147483743" r:id="rId11"/>
    <p:sldLayoutId id="214748374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rgbClr val="207AB9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 baseline="0">
          <a:solidFill>
            <a:srgbClr val="207AB9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207AB9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207AB9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CA527-76B2-4A15-8573-105F4A5D5CA2}" type="datetimeFigureOut">
              <a:rPr lang="ru-RU" smtClean="0"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C8B6A-ABFC-4EDA-9FE2-19754E0E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0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pics/2010/08/07/5421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new.bzzn.ru/uploads/kartinki/comanda/CJ02-1256-2.jpg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.buildernet.ru/upload/iblock/ff4/Toyota62-8FD30-b.jpg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jpeg"/><Relationship Id="rId4" Type="http://schemas.openxmlformats.org/officeDocument/2006/relationships/hyperlink" Target="http://www.rzd-partner.ru/u/site/reports/Volkswagen/1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sochi.com/images/news/sm_18495.jpg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5.jpeg"/><Relationship Id="rId4" Type="http://schemas.openxmlformats.org/officeDocument/2006/relationships/hyperlink" Target="http://www.epigraph.info/files/art/30537_file_dreamstime_2951780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gif"/><Relationship Id="rId4" Type="http://schemas.openxmlformats.org/officeDocument/2006/relationships/hyperlink" Target="https://eastern-europe.adecco.ne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gif"/><Relationship Id="rId4" Type="http://schemas.openxmlformats.org/officeDocument/2006/relationships/hyperlink" Target="https://eastern-europe.adecco.net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4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hyperlink" Target="http://file.universalsports.com/mm/Photo/Athletes/General/44/98/73/449873_M23.jpg" TargetMode="External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19" Type="http://schemas.openxmlformats.org/officeDocument/2006/relationships/image" Target="../media/image35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571750"/>
            <a:ext cx="8388350" cy="685800"/>
          </a:xfrm>
        </p:spPr>
        <p:txBody>
          <a:bodyPr>
            <a:noAutofit/>
          </a:bodyPr>
          <a:lstStyle/>
          <a:p>
            <a:r>
              <a:rPr lang="ru-RU" sz="1800" dirty="0"/>
              <a:t>Программа привлечения временного персонала на период организации и проведения Олимпийских и Паралимпийских Игр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9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1547664" y="123478"/>
            <a:ext cx="6624910" cy="465516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 </a:t>
            </a:r>
            <a:r>
              <a:rPr lang="ru-RU" sz="2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Персонал Олимпийских Игр</a:t>
            </a:r>
            <a:endParaRPr lang="ru-RU" sz="2000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 descr="http://trainingandfitnessblog.com/assets/images/Olympics/600px-olympic_rings_squaresvg(1)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1131592"/>
            <a:ext cx="1368152" cy="504056"/>
          </a:xfrm>
          <a:prstGeom prst="rect">
            <a:avLst/>
          </a:prstGeom>
          <a:noFill/>
        </p:spPr>
      </p:pic>
      <p:pic>
        <p:nvPicPr>
          <p:cNvPr id="12" name="Picture 3" descr="C:\Users\dpetrakov\Pictures\ФОТО от Дьяченко\For DC\For presenter_Round table\Raznoe_could be used\Копия вот это толпа!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0" y="3630168"/>
            <a:ext cx="9144000" cy="15133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9512" y="496730"/>
            <a:ext cx="8820472" cy="1648347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marL="361950">
              <a:tabLst>
                <a:tab pos="0" algn="l"/>
              </a:tabLst>
            </a:pPr>
            <a:r>
              <a:rPr lang="en-US" dirty="0" smtClean="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Постоянный персонал                             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1 787                                    </a:t>
            </a: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Временный персонал                             </a:t>
            </a:r>
            <a:r>
              <a:rPr lang="en-US" sz="1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8 850</a:t>
            </a:r>
            <a:endParaRPr lang="ru-RU" sz="14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Волонтеры</a:t>
            </a:r>
            <a:r>
              <a:rPr lang="en-US" sz="1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</a:t>
            </a:r>
            <a:r>
              <a:rPr lang="ru-RU" sz="1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20 400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Персонал партнеров и поставщиков      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28 422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Артисты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</a:t>
            </a: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</a:t>
            </a:r>
            <a:r>
              <a:rPr lang="ru-RU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8 000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endParaRPr lang="ru-RU" sz="1400" b="1" dirty="0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43468" y="1893040"/>
            <a:ext cx="441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Персонал </a:t>
            </a:r>
            <a:r>
              <a:rPr lang="ru-RU" b="1" dirty="0" err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Паралимпийских</a:t>
            </a:r>
            <a:r>
              <a:rPr lang="ru-RU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Игр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764" y="2397101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Постоянный персонал                        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1 195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Временный персонал                           </a:t>
            </a:r>
            <a:r>
              <a:rPr lang="en-US" sz="1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2 497</a:t>
            </a:r>
            <a:endParaRPr lang="ru-RU" sz="14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Волонтеры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</a:t>
            </a: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</a:t>
            </a: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6 000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Персонал партнеров и поставщиков   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en-US" sz="14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10 000</a:t>
            </a:r>
            <a:endParaRPr lang="ru-RU" sz="1400" b="1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1950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Артисты</a:t>
            </a:r>
            <a:r>
              <a:rPr lang="en-US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</a:t>
            </a:r>
            <a:r>
              <a:rPr lang="ru-RU" sz="14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ru-RU" sz="16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600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en-US" sz="1400" b="1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3 000</a:t>
            </a:r>
            <a:endParaRPr lang="ru-RU" sz="1400" b="1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4" descr="http://images.mirror.co.uk/upl/m4/sep2011/2/6/paralympics-logo-3320335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2643760"/>
            <a:ext cx="720080" cy="50405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49381" y="987574"/>
            <a:ext cx="4752528" cy="288032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7416" y="2636371"/>
            <a:ext cx="4804663" cy="288032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1 из 1158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1347615"/>
            <a:ext cx="4248472" cy="270147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148064" y="699542"/>
            <a:ext cx="3816424" cy="16561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tabLst/>
              <a:defRPr/>
            </a:pPr>
            <a:r>
              <a:rPr lang="ru-RU" sz="2000" b="1" dirty="0" smtClean="0">
                <a:solidFill>
                  <a:srgbClr val="4A7EB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Вовлечение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marR="0" lvl="1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Pct val="130000"/>
              <a:tabLst/>
              <a:defRPr/>
            </a:pPr>
            <a:r>
              <a:rPr lang="ru-RU" sz="1400" b="1" dirty="0" smtClean="0">
                <a:solidFill>
                  <a:srgbClr val="4A7EB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Дать жителям страны уникальный шанс участия в подготовке и проведении Олимпийских Игр собственными руками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207AB9"/>
              </a:solidFill>
              <a:effectLst/>
              <a:uLnTx/>
              <a:uFillTx/>
              <a:ea typeface="Verdana" pitchFamily="34" charset="0"/>
              <a:cs typeface="Arial" charset="0"/>
            </a:endParaRPr>
          </a:p>
        </p:txBody>
      </p:sp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1187624" y="141480"/>
            <a:ext cx="6624910" cy="465516"/>
          </a:xfrm>
        </p:spPr>
        <p:txBody>
          <a:bodyPr/>
          <a:lstStyle/>
          <a:p>
            <a:r>
              <a:rPr lang="ru-RU" dirty="0" smtClean="0"/>
              <a:t>Цели Программы</a:t>
            </a:r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99542"/>
            <a:ext cx="3600400" cy="17281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1" indent="-342900" algn="ctr">
              <a:lnSpc>
                <a:spcPct val="150000"/>
              </a:lnSpc>
              <a:buSzPct val="130000"/>
              <a:buNone/>
            </a:pPr>
            <a:r>
              <a:rPr lang="ru-RU" sz="2000" b="1" dirty="0" smtClean="0">
                <a:solidFill>
                  <a:srgbClr val="4A7EBB"/>
                </a:solidFill>
              </a:rPr>
              <a:t>Единение </a:t>
            </a:r>
          </a:p>
          <a:p>
            <a:pPr marL="0" lvl="1" indent="0" algn="ctr">
              <a:buSzPct val="130000"/>
              <a:buNone/>
            </a:pPr>
            <a:r>
              <a:rPr lang="ru-RU" sz="1400" b="1" dirty="0" smtClean="0">
                <a:solidFill>
                  <a:srgbClr val="4A7EBB"/>
                </a:solidFill>
              </a:rPr>
              <a:t>Объединить и воодушевить всю страну, </a:t>
            </a:r>
          </a:p>
          <a:p>
            <a:pPr marL="342900" lvl="1" indent="-342900" algn="ctr">
              <a:buSzPct val="130000"/>
              <a:buNone/>
            </a:pPr>
            <a:r>
              <a:rPr lang="ru-RU" sz="1400" b="1" dirty="0" smtClean="0">
                <a:solidFill>
                  <a:srgbClr val="4A7EBB"/>
                </a:solidFill>
              </a:rPr>
              <a:t>дать каждому гражданину основания для гордости за Отчизну</a:t>
            </a:r>
          </a:p>
          <a:p>
            <a:pPr>
              <a:buSzPct val="130000"/>
              <a:buNone/>
            </a:pPr>
            <a:endParaRPr lang="en-US" sz="2800" dirty="0" smtClean="0">
              <a:latin typeface="+mn-lt"/>
              <a:cs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3579862"/>
            <a:ext cx="7848872" cy="22322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tabLst/>
              <a:defRPr/>
            </a:pPr>
            <a:r>
              <a:rPr lang="ru-RU" sz="2000" b="1" dirty="0" smtClean="0">
                <a:solidFill>
                  <a:srgbClr val="4A7EB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Опыт </a:t>
            </a:r>
          </a:p>
          <a:p>
            <a:pPr marR="0" lvl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Pct val="130000"/>
              <a:tabLst>
                <a:tab pos="0" algn="l"/>
              </a:tabLst>
              <a:defRPr/>
            </a:pPr>
            <a:r>
              <a:rPr lang="ru-RU" sz="1400" b="1" dirty="0" smtClean="0">
                <a:solidFill>
                  <a:srgbClr val="4A7EB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Оставить после Игр опыт организации элитных мероприятий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207AB9"/>
              </a:solidFill>
              <a:effectLst/>
              <a:uLnTx/>
              <a:uFillTx/>
              <a:latin typeface="+mn-lt"/>
              <a:ea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/>
                </a:solidFill>
                <a:latin typeface="Verdana"/>
                <a:cs typeface="Arial" pitchFamily="34" charset="0"/>
              </a:rPr>
              <a:t>Временный персонал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4" name="Группа 25"/>
          <p:cNvGrpSpPr/>
          <p:nvPr/>
        </p:nvGrpSpPr>
        <p:grpSpPr>
          <a:xfrm>
            <a:off x="107504" y="627534"/>
            <a:ext cx="8784976" cy="3616375"/>
            <a:chOff x="104647" y="690828"/>
            <a:chExt cx="2607209" cy="416512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8141" y="1292762"/>
              <a:ext cx="1669989" cy="425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4647" y="690828"/>
              <a:ext cx="2607209" cy="4165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solidFill>
                  <a:srgbClr val="0070C0"/>
                </a:solidFill>
                <a:latin typeface="Verdana" pitchFamily="34" charset="0"/>
              </a:endParaRPr>
            </a:p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r>
                <a:rPr lang="ru-RU" sz="1600" dirty="0" smtClean="0">
                  <a:solidFill>
                    <a:srgbClr val="0070C0"/>
                  </a:solidFill>
                  <a:latin typeface="Verdana" pitchFamily="34" charset="0"/>
                </a:rPr>
                <a:t>Характеристики:</a:t>
              </a:r>
            </a:p>
            <a:p>
              <a:pPr marL="285750" indent="-285750">
                <a:spcAft>
                  <a:spcPts val="12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b="1" dirty="0" smtClean="0">
                  <a:solidFill>
                    <a:srgbClr val="FF0000"/>
                  </a:solidFill>
                  <a:latin typeface="Verdana" pitchFamily="34" charset="0"/>
                </a:rPr>
                <a:t>Оплачиваемая (временная) работа</a:t>
              </a: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</a:rPr>
                <a:t> - сотрудники, заключившие с Оргкомитетом договор ГПХ на периоды организации и (или) проведении Игр </a:t>
              </a:r>
              <a:r>
                <a:rPr lang="ru-RU" sz="1400" u="sng" dirty="0" smtClean="0">
                  <a:solidFill>
                    <a:srgbClr val="0070C0"/>
                  </a:solidFill>
                  <a:latin typeface="Verdana" pitchFamily="34" charset="0"/>
                </a:rPr>
                <a:t>с предоставлением им денежного возмещения за осуществляемую ими деятельность.</a:t>
              </a:r>
            </a:p>
            <a:p>
              <a:pPr marL="285750" indent="-285750">
                <a:spcAft>
                  <a:spcPts val="12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endParaRPr lang="ru-RU" sz="1400" u="sng" dirty="0" smtClean="0">
                <a:solidFill>
                  <a:srgbClr val="0070C0"/>
                </a:solidFill>
                <a:latin typeface="Verdana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b="1" dirty="0" smtClean="0">
                  <a:solidFill>
                    <a:srgbClr val="FF0000"/>
                  </a:solidFill>
                  <a:latin typeface="Verdana" pitchFamily="34" charset="0"/>
                  <a:cs typeface="Arial" pitchFamily="34" charset="0"/>
                </a:rPr>
                <a:t>Периоды работы  (сентябрь 2013 – апрель 2014 </a:t>
              </a:r>
              <a:r>
                <a:rPr lang="ru-RU" sz="1400" b="1" dirty="0" err="1" smtClean="0">
                  <a:solidFill>
                    <a:srgbClr val="FF0000"/>
                  </a:solidFill>
                  <a:latin typeface="Verdana" pitchFamily="34" charset="0"/>
                  <a:cs typeface="Arial" pitchFamily="34" charset="0"/>
                </a:rPr>
                <a:t>гг</a:t>
              </a:r>
              <a:r>
                <a:rPr lang="ru-RU" sz="1400" b="1" dirty="0" smtClean="0">
                  <a:solidFill>
                    <a:srgbClr val="FF0000"/>
                  </a:solidFill>
                  <a:latin typeface="Verdana" pitchFamily="34" charset="0"/>
                  <a:cs typeface="Arial" pitchFamily="34" charset="0"/>
                </a:rPr>
                <a:t>) - </a:t>
              </a: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временные проекты Оргкомитета, различной продолжительности (от 1 до 6 месяцев), в зависимости от выбранной должности.</a:t>
              </a: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400" b="1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400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latin typeface="Verdana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351" y="268312"/>
            <a:ext cx="6337301" cy="503238"/>
          </a:xfrm>
        </p:spPr>
        <p:txBody>
          <a:bodyPr/>
          <a:lstStyle/>
          <a:p>
            <a:r>
              <a:rPr lang="ru-RU" sz="2200" dirty="0" smtClean="0"/>
              <a:t>Возможности Оргкомитета</a:t>
            </a:r>
            <a:endParaRPr lang="ru-RU" sz="2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ru-RU" sz="1600" dirty="0" smtClean="0"/>
              <a:t>Оргкомитет сможет предоставить Персоналу следующие льготы и гарантии</a:t>
            </a:r>
          </a:p>
          <a:p>
            <a:pPr lvl="1"/>
            <a:r>
              <a:rPr lang="ru-RU" sz="1400" dirty="0" smtClean="0"/>
              <a:t>Страхование жизни</a:t>
            </a:r>
          </a:p>
          <a:p>
            <a:pPr lvl="1"/>
            <a:r>
              <a:rPr lang="ru-RU" sz="1400" dirty="0" smtClean="0"/>
              <a:t>Организация размещения</a:t>
            </a:r>
            <a:r>
              <a:rPr lang="en-US" sz="1400" dirty="0" smtClean="0"/>
              <a:t> </a:t>
            </a:r>
            <a:r>
              <a:rPr lang="ru-RU" sz="1400" dirty="0" smtClean="0"/>
              <a:t>в Сочи</a:t>
            </a:r>
          </a:p>
          <a:p>
            <a:pPr lvl="1"/>
            <a:r>
              <a:rPr lang="ru-RU" sz="1400" dirty="0" smtClean="0"/>
              <a:t>Питание (как для собственного персонала)</a:t>
            </a:r>
          </a:p>
          <a:p>
            <a:pPr lvl="1"/>
            <a:r>
              <a:rPr lang="ru-RU" sz="1400" dirty="0" smtClean="0"/>
              <a:t>Униформа, включая расходы по ее эксплуатации</a:t>
            </a:r>
          </a:p>
          <a:p>
            <a:pPr lvl="1"/>
            <a:r>
              <a:rPr lang="ru-RU" sz="1400" dirty="0" smtClean="0"/>
              <a:t>Транспортное обеспечение в г. Сочи</a:t>
            </a:r>
          </a:p>
          <a:p>
            <a:pPr lvl="1"/>
            <a:r>
              <a:rPr lang="ru-RU" sz="1400" dirty="0" smtClean="0"/>
              <a:t>Тренинги</a:t>
            </a:r>
          </a:p>
          <a:p>
            <a:pPr lvl="1"/>
            <a:r>
              <a:rPr lang="ru-RU" sz="1400" dirty="0" smtClean="0"/>
              <a:t>Инфраструктура: связь, расходные материалы, гигиена, охрана труда</a:t>
            </a:r>
          </a:p>
          <a:p>
            <a:pPr lvl="1"/>
            <a:r>
              <a:rPr lang="ru-RU" sz="1400" dirty="0" smtClean="0"/>
              <a:t>Сувениры, подарки, и мотивирующие предметы</a:t>
            </a:r>
            <a:endParaRPr lang="en-US" sz="1400" dirty="0" smtClean="0"/>
          </a:p>
          <a:p>
            <a:pPr lvl="1"/>
            <a:r>
              <a:rPr lang="ru-RU" sz="1400" dirty="0" smtClean="0"/>
              <a:t>Культурно-развлекательные мероприятия</a:t>
            </a:r>
          </a:p>
          <a:p>
            <a:pPr lvl="1"/>
            <a:r>
              <a:rPr lang="ru-RU" sz="1400" dirty="0" smtClean="0"/>
              <a:t>Аккредитация</a:t>
            </a:r>
          </a:p>
        </p:txBody>
      </p:sp>
    </p:spTree>
    <p:extLst>
      <p:ext uri="{BB962C8B-B14F-4D97-AF65-F5344CB8AC3E}">
        <p14:creationId xmlns:p14="http://schemas.microsoft.com/office/powerpoint/2010/main" val="115033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 из 4247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70342"/>
            <a:ext cx="8640960" cy="444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3478"/>
            <a:ext cx="6337300" cy="503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Формы привлечения временного персонала</a:t>
            </a:r>
            <a:br>
              <a:rPr lang="ru-RU" sz="2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200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Группа 31"/>
          <p:cNvGrpSpPr/>
          <p:nvPr/>
        </p:nvGrpSpPr>
        <p:grpSpPr>
          <a:xfrm>
            <a:off x="4464496" y="707453"/>
            <a:ext cx="4499992" cy="3924151"/>
            <a:chOff x="6155451" y="677075"/>
            <a:chExt cx="3410312" cy="27822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7481668" y="908720"/>
              <a:ext cx="139997" cy="2618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>
                <a:solidFill>
                  <a:srgbClr val="00B05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155451" y="677075"/>
              <a:ext cx="3410312" cy="2782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6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Работа на Играх в качестве временного сотрудника может осуществляться:</a:t>
              </a:r>
              <a:endParaRPr lang="ru-RU" sz="14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 marL="285750" indent="-285750" algn="just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в период очередного отпуска по основному месту работы</a:t>
              </a:r>
            </a:p>
            <a:p>
              <a:pPr marL="285750" indent="-285750" algn="just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в период отпуска без сохранения содержания по основному месту работы</a:t>
              </a: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400" dirty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Форма привлечения</a:t>
              </a:r>
              <a:r>
                <a:rPr lang="ru-RU" sz="14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:</a:t>
              </a: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Договоры гражданско-правового характера (ГПХ)</a:t>
              </a: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6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11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276" y="-159550"/>
            <a:ext cx="8229600" cy="85725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200" b="1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Программа</a:t>
            </a:r>
            <a:r>
              <a:rPr lang="ru-RU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Временные сотрудники</a:t>
            </a:r>
            <a:endParaRPr lang="ru-RU" sz="2200" b="1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Группа 31"/>
          <p:cNvGrpSpPr/>
          <p:nvPr/>
        </p:nvGrpSpPr>
        <p:grpSpPr>
          <a:xfrm>
            <a:off x="0" y="697700"/>
            <a:ext cx="5040560" cy="4185760"/>
            <a:chOff x="6155451" y="677075"/>
            <a:chExt cx="3410312" cy="256734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7489175" y="908720"/>
              <a:ext cx="124984" cy="226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>
                <a:solidFill>
                  <a:srgbClr val="00B05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155451" y="677075"/>
              <a:ext cx="3410312" cy="25673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6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Участники</a:t>
              </a: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Любые граждане РФ, чей опыт удовлетворяет  квалификационным требованиям к открытым временным вакансиям.</a:t>
              </a:r>
              <a:endParaRPr lang="ru-RU" sz="1400" dirty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 algn="just"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b="1" dirty="0" smtClean="0">
                  <a:solidFill>
                    <a:srgbClr val="FF0000"/>
                  </a:solidFill>
                  <a:latin typeface="Verdana" pitchFamily="34" charset="0"/>
                  <a:cs typeface="Arial" pitchFamily="34" charset="0"/>
                </a:rPr>
                <a:t>Более 200 видов вакансий</a:t>
              </a:r>
              <a:endParaRPr lang="ru-RU" sz="1400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r>
                <a:rPr lang="ru-RU" sz="1400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Основные направления для привлечения временного персонала:</a:t>
              </a: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4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Транспорт (водители и </a:t>
              </a:r>
              <a:r>
                <a:rPr lang="ru-RU" sz="1400" b="1" u="sng" dirty="0" err="1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парковщики</a:t>
              </a: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)</a:t>
              </a:r>
            </a:p>
            <a:p>
              <a:pPr marL="285750" indent="-285750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Логистика (работники слада)</a:t>
              </a:r>
            </a:p>
            <a:p>
              <a:pPr marL="285750" indent="-285750"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Информационные технологии (</a:t>
              </a:r>
              <a:r>
                <a:rPr lang="en-US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IT </a:t>
              </a:r>
              <a:r>
                <a:rPr lang="ru-RU" sz="1400" b="1" u="sng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специалисты)</a:t>
              </a: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600" u="sng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solidFill>
                  <a:srgbClr val="0070C0"/>
                </a:solidFill>
                <a:latin typeface="Verdana" pitchFamily="34" charset="0"/>
              </a:endParaRPr>
            </a:p>
          </p:txBody>
        </p:sp>
      </p:grpSp>
      <p:pic>
        <p:nvPicPr>
          <p:cNvPr id="12" name="Picture 2" descr="Картинка 15 из 58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18523" y="697700"/>
            <a:ext cx="2225047" cy="274697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3" name="Picture 6" descr="Картинка 53 из 78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0810" y="3444672"/>
            <a:ext cx="2549335" cy="1512168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671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иугольник 7"/>
          <p:cNvSpPr/>
          <p:nvPr/>
        </p:nvSpPr>
        <p:spPr bwMode="auto">
          <a:xfrm>
            <a:off x="5148064" y="1635646"/>
            <a:ext cx="2520280" cy="1245636"/>
          </a:xfrm>
          <a:prstGeom prst="homePlate">
            <a:avLst>
              <a:gd name="adj" fmla="val 33737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anchor="ctr"/>
          <a:lstStyle/>
          <a:p>
            <a:pPr marL="180975" algn="ctr">
              <a:defRPr/>
            </a:pPr>
            <a:r>
              <a:rPr lang="ru-RU" sz="1200" b="1" spc="20" dirty="0" smtClean="0">
                <a:solidFill>
                  <a:prstClr val="white"/>
                </a:solidFill>
              </a:rPr>
              <a:t>Оформление на работу </a:t>
            </a:r>
          </a:p>
          <a:p>
            <a:pPr marL="180975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2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740369" y="1700335"/>
            <a:ext cx="1224137" cy="1042634"/>
          </a:xfrm>
          <a:prstGeom prst="ellipse">
            <a:avLst/>
          </a:prstGeom>
          <a:solidFill>
            <a:srgbClr val="00B0F0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ИГРЫ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3147823"/>
            <a:ext cx="106702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2013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3147823"/>
            <a:ext cx="122413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03/201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3147823"/>
            <a:ext cx="114846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09/2013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3186" y="3145534"/>
            <a:ext cx="79131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2014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323528" y="3075807"/>
            <a:ext cx="8522738" cy="14626"/>
          </a:xfrm>
          <a:prstGeom prst="line">
            <a:avLst/>
          </a:prstGeom>
          <a:ln w="57150">
            <a:solidFill>
              <a:srgbClr val="B31E8D"/>
            </a:solidFill>
            <a:head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216375" y="3110954"/>
            <a:ext cx="214313" cy="0"/>
          </a:xfrm>
          <a:prstGeom prst="line">
            <a:avLst/>
          </a:prstGeom>
          <a:ln w="57150">
            <a:solidFill>
              <a:srgbClr val="FF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7561206" y="3110954"/>
            <a:ext cx="214313" cy="0"/>
          </a:xfrm>
          <a:prstGeom prst="line">
            <a:avLst/>
          </a:prstGeom>
          <a:ln w="57150">
            <a:solidFill>
              <a:srgbClr val="FF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837980" y="3089576"/>
            <a:ext cx="214313" cy="0"/>
          </a:xfrm>
          <a:prstGeom prst="line">
            <a:avLst/>
          </a:prstGeom>
          <a:ln w="57150">
            <a:solidFill>
              <a:srgbClr val="FF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138978" y="3182963"/>
            <a:ext cx="214313" cy="0"/>
          </a:xfrm>
          <a:prstGeom prst="line">
            <a:avLst/>
          </a:prstGeom>
          <a:ln w="57150">
            <a:solidFill>
              <a:srgbClr val="FF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856319" y="4925376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chemeClr val="accent1"/>
                </a:solidFill>
              </a:rPr>
              <a:t>49</a:t>
            </a:r>
            <a:endParaRPr lang="ru-RU" sz="1000" dirty="0">
              <a:solidFill>
                <a:schemeClr val="accent1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331640" y="267503"/>
            <a:ext cx="6624736" cy="381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207AB9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Пятиугольник 24"/>
          <p:cNvSpPr/>
          <p:nvPr/>
        </p:nvSpPr>
        <p:spPr bwMode="auto">
          <a:xfrm>
            <a:off x="323528" y="1635646"/>
            <a:ext cx="1944216" cy="1245636"/>
          </a:xfrm>
          <a:prstGeom prst="homePlate">
            <a:avLst>
              <a:gd name="adj" fmla="val 3259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anchor="ctr"/>
          <a:lstStyle/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spc="20" dirty="0" smtClean="0">
                <a:solidFill>
                  <a:schemeClr val="bg1"/>
                </a:solidFill>
              </a:rPr>
              <a:t>Организация кампании по привлечению персонала</a:t>
            </a:r>
          </a:p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b="1" spc="20" dirty="0">
              <a:solidFill>
                <a:schemeClr val="bg1"/>
              </a:solidFill>
            </a:endParaRPr>
          </a:p>
        </p:txBody>
      </p:sp>
      <p:sp>
        <p:nvSpPr>
          <p:cNvPr id="28" name="Пятиугольник 27"/>
          <p:cNvSpPr/>
          <p:nvPr/>
        </p:nvSpPr>
        <p:spPr bwMode="auto">
          <a:xfrm>
            <a:off x="2339752" y="1635646"/>
            <a:ext cx="2736304" cy="1245636"/>
          </a:xfrm>
          <a:prstGeom prst="homePlate">
            <a:avLst>
              <a:gd name="adj" fmla="val 3259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anchor="ctr"/>
          <a:lstStyle/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spc="20" dirty="0" smtClean="0">
                <a:solidFill>
                  <a:schemeClr val="bg1"/>
                </a:solidFill>
              </a:rPr>
              <a:t>Отбор кандидатов</a:t>
            </a:r>
            <a:endParaRPr lang="en-US" sz="1200" b="1" spc="20" dirty="0" smtClean="0">
              <a:solidFill>
                <a:schemeClr val="bg1"/>
              </a:solidFill>
            </a:endParaRPr>
          </a:p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spc="20" dirty="0" smtClean="0">
                <a:solidFill>
                  <a:schemeClr val="bg1"/>
                </a:solidFill>
              </a:rPr>
              <a:t>Интервью</a:t>
            </a:r>
            <a:r>
              <a:rPr lang="en-US" sz="1200" b="1" spc="20" dirty="0" smtClean="0">
                <a:solidFill>
                  <a:schemeClr val="bg1"/>
                </a:solidFill>
              </a:rPr>
              <a:t>   </a:t>
            </a:r>
          </a:p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spc="20" dirty="0" smtClean="0">
                <a:solidFill>
                  <a:schemeClr val="bg1"/>
                </a:solidFill>
              </a:rPr>
              <a:t>Тестирование</a:t>
            </a:r>
            <a:endParaRPr lang="en-US" sz="1200" b="1" spc="20" dirty="0" smtClean="0">
              <a:solidFill>
                <a:schemeClr val="bg1"/>
              </a:solidFill>
            </a:endParaRPr>
          </a:p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spc="20" dirty="0" smtClean="0">
                <a:solidFill>
                  <a:schemeClr val="bg1"/>
                </a:solidFill>
              </a:rPr>
              <a:t>Аккредитация</a:t>
            </a:r>
            <a:endParaRPr lang="en-US" sz="1200" b="1" spc="20" dirty="0" smtClean="0">
              <a:solidFill>
                <a:schemeClr val="bg1"/>
              </a:solidFill>
            </a:endParaRPr>
          </a:p>
          <a:p>
            <a:pPr marL="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b="1" spc="20" dirty="0" smtClean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3" name="Заголовок 2"/>
          <p:cNvSpPr>
            <a:spLocks noGrp="1"/>
          </p:cNvSpPr>
          <p:nvPr>
            <p:ph type="title"/>
          </p:nvPr>
        </p:nvSpPr>
        <p:spPr>
          <a:xfrm>
            <a:off x="1456077" y="381290"/>
            <a:ext cx="6286544" cy="53578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Программа Временные сотрудники</a:t>
            </a:r>
            <a:br>
              <a:rPr lang="ru-RU" sz="2000" b="1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Этапы привлечения</a:t>
            </a:r>
            <a:r>
              <a:rPr lang="ru-RU" sz="2000" b="1" dirty="0">
                <a:solidFill>
                  <a:schemeClr val="accent1"/>
                </a:solidFill>
              </a:rPr>
              <a:t/>
            </a:r>
            <a:br>
              <a:rPr lang="ru-RU" sz="2000" b="1" dirty="0">
                <a:solidFill>
                  <a:schemeClr val="accent1"/>
                </a:solidFill>
              </a:rPr>
            </a:br>
            <a:endParaRPr lang="ru-RU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8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179388" y="915566"/>
            <a:ext cx="7776988" cy="3439418"/>
          </a:xfrm>
        </p:spPr>
        <p:txBody>
          <a:bodyPr/>
          <a:lstStyle/>
          <a:p>
            <a:r>
              <a:rPr lang="ru-RU" sz="1400" b="1" dirty="0" smtClean="0"/>
              <a:t>Персонал</a:t>
            </a:r>
          </a:p>
          <a:p>
            <a:pPr lvl="1"/>
            <a:r>
              <a:rPr lang="ru-RU" sz="1300" dirty="0"/>
              <a:t>Достойный заработок;</a:t>
            </a:r>
          </a:p>
          <a:p>
            <a:pPr lvl="1"/>
            <a:r>
              <a:rPr lang="ru-RU" sz="1300" dirty="0" smtClean="0"/>
              <a:t>Возможность увидеть Олимпиаду собственными глазами;</a:t>
            </a:r>
          </a:p>
          <a:p>
            <a:pPr lvl="1"/>
            <a:r>
              <a:rPr lang="ru-RU" sz="1300" dirty="0" smtClean="0"/>
              <a:t>Возможность посмотреть другой регион;</a:t>
            </a:r>
          </a:p>
          <a:p>
            <a:pPr lvl="1"/>
            <a:r>
              <a:rPr lang="ru-RU" sz="1300" dirty="0" smtClean="0"/>
              <a:t>Получить уникальный опыт;</a:t>
            </a:r>
          </a:p>
          <a:p>
            <a:pPr lvl="1"/>
            <a:r>
              <a:rPr lang="ru-RU" sz="1300" dirty="0" smtClean="0"/>
              <a:t>Большой, дружный коллектив</a:t>
            </a:r>
          </a:p>
          <a:p>
            <a:pPr marL="361950" lvl="1" indent="0">
              <a:buNone/>
            </a:pP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Мотивация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6773" b="5419"/>
          <a:stretch>
            <a:fillRect/>
          </a:stretch>
        </p:blipFill>
        <p:spPr bwMode="auto">
          <a:xfrm>
            <a:off x="5148064" y="2355726"/>
            <a:ext cx="3600400" cy="233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13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068" y="-92546"/>
            <a:ext cx="6337300" cy="5032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chemeClr val="accent1"/>
                </a:solidFill>
                <a:latin typeface="Verdana"/>
                <a:cs typeface="Arial" pitchFamily="34" charset="0"/>
              </a:rPr>
              <a:t>Этапы отбора кандидатов</a:t>
            </a:r>
            <a:endParaRPr lang="ru-RU" dirty="0">
              <a:solidFill>
                <a:schemeClr val="accent1"/>
              </a:solidFill>
            </a:endParaRPr>
          </a:p>
        </p:txBody>
      </p:sp>
      <p:grpSp>
        <p:nvGrpSpPr>
          <p:cNvPr id="3" name="Группа 25"/>
          <p:cNvGrpSpPr/>
          <p:nvPr/>
        </p:nvGrpSpPr>
        <p:grpSpPr>
          <a:xfrm>
            <a:off x="107505" y="644521"/>
            <a:ext cx="5400600" cy="3831818"/>
            <a:chOff x="104647" y="735266"/>
            <a:chExt cx="2759296" cy="28891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8141" y="1292762"/>
              <a:ext cx="1669989" cy="27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4647" y="735266"/>
              <a:ext cx="2759296" cy="2889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Определение интересующей позиции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Регистрация на сайте </a:t>
              </a:r>
              <a:r>
                <a:rPr lang="en-US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Job</a:t>
              </a: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.</a:t>
              </a:r>
              <a:r>
                <a:rPr lang="en-US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Sochi2014.com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Прохождение интервью (анкетирование, тестирование)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Получение предложения о работе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Ожидание начала работы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Аккредитация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Подписание трудового договора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Переезд в Сочи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Размещение в Сочи 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r>
                <a:rPr lang="ru-RU" sz="1200" b="1" dirty="0" smtClean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Выполнение работы</a:t>
              </a:r>
            </a:p>
          </p:txBody>
        </p:sp>
      </p:grpSp>
      <p:pic>
        <p:nvPicPr>
          <p:cNvPr id="7" name="Picture 2" descr="Картинка 36 из 1317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596855"/>
            <a:ext cx="4644008" cy="2880321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4" descr="Картинка 20 из 42008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5" y="2427734"/>
            <a:ext cx="4848225" cy="3228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98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162688" y="2714634"/>
            <a:ext cx="1368425" cy="1007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2" name="Заголовок 2"/>
          <p:cNvSpPr txBox="1">
            <a:spLocks/>
          </p:cNvSpPr>
          <p:nvPr/>
        </p:nvSpPr>
        <p:spPr bwMode="auto">
          <a:xfrm>
            <a:off x="293688" y="842962"/>
            <a:ext cx="8475662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dirty="0" smtClean="0"/>
              <a:t>Для самостоятельного </a:t>
            </a:r>
            <a:r>
              <a:rPr lang="ru-RU" sz="2000" dirty="0"/>
              <a:t>поиска работы на Олимпийских объектах </a:t>
            </a:r>
            <a:r>
              <a:rPr lang="ru-RU" sz="2000" dirty="0" smtClean="0"/>
              <a:t>обращаться </a:t>
            </a:r>
            <a:r>
              <a:rPr lang="ru-RU" sz="2000" dirty="0"/>
              <a:t>на официальный сайт Центра Олимпийской карьеры АНО «</a:t>
            </a:r>
            <a:r>
              <a:rPr lang="ru-RU" sz="2000" dirty="0" err="1"/>
              <a:t>Оргомитет</a:t>
            </a:r>
            <a:r>
              <a:rPr lang="ru-RU" sz="2000" dirty="0"/>
              <a:t> «Сочи 2014</a:t>
            </a:r>
            <a:r>
              <a:rPr lang="ru-RU" sz="2000" dirty="0" smtClean="0"/>
              <a:t>»: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800" b="1" dirty="0"/>
              <a:t>http:// </a:t>
            </a:r>
            <a:r>
              <a:rPr lang="en-US" sz="2800" b="1" dirty="0"/>
              <a:t>J</a:t>
            </a:r>
            <a:r>
              <a:rPr lang="ru-RU" sz="2800" b="1" dirty="0" err="1" smtClean="0"/>
              <a:t>ob</a:t>
            </a:r>
            <a:r>
              <a:rPr lang="ru-RU" sz="2800" b="1" dirty="0" smtClean="0"/>
              <a:t>.</a:t>
            </a:r>
            <a:r>
              <a:rPr lang="en-US" sz="2800" b="1" smtClean="0"/>
              <a:t>S</a:t>
            </a:r>
            <a:r>
              <a:rPr lang="ru-RU" sz="2800" b="1" smtClean="0"/>
              <a:t>ochi2014.com</a:t>
            </a:r>
            <a:r>
              <a:rPr lang="ru-RU" sz="2800" b="1" dirty="0" smtClean="0"/>
              <a:t>/</a:t>
            </a:r>
          </a:p>
          <a:p>
            <a:endParaRPr lang="ru-RU" sz="2000" dirty="0" smtClean="0"/>
          </a:p>
          <a:p>
            <a:r>
              <a:rPr lang="ru-RU" sz="2000" dirty="0" smtClean="0"/>
              <a:t>Телефон </a:t>
            </a:r>
            <a:r>
              <a:rPr lang="ru-RU" sz="2000" dirty="0"/>
              <a:t>Горячей линии Центра Олимпийской Карьеры Сочи 2014: </a:t>
            </a:r>
            <a:endParaRPr lang="ru-RU" sz="2000" dirty="0" smtClean="0"/>
          </a:p>
          <a:p>
            <a:pPr algn="ctr"/>
            <a:r>
              <a:rPr lang="ru-RU" sz="2000" b="1" dirty="0" smtClean="0"/>
              <a:t> </a:t>
            </a:r>
            <a:r>
              <a:rPr lang="ru-RU" sz="2800" b="1" dirty="0" smtClean="0"/>
              <a:t>8-800-500-56-25 </a:t>
            </a:r>
            <a:r>
              <a:rPr lang="ru-RU" sz="2800" b="1" dirty="0"/>
              <a:t>(звонок бесплатный</a:t>
            </a:r>
            <a:r>
              <a:rPr lang="ru-RU" sz="2800" b="1" dirty="0" smtClean="0"/>
              <a:t>)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с 9.00 до 18.00 час. по московскому времени </a:t>
            </a:r>
            <a:endParaRPr lang="ru-RU" sz="2000" dirty="0" smtClean="0"/>
          </a:p>
          <a:p>
            <a:pPr algn="ctr"/>
            <a:r>
              <a:rPr lang="ru-RU" sz="2000" dirty="0" smtClean="0"/>
              <a:t>с </a:t>
            </a:r>
            <a:r>
              <a:rPr lang="ru-RU" sz="2000" dirty="0"/>
              <a:t>понедельника по пятницу</a:t>
            </a:r>
            <a:r>
              <a:rPr lang="ru-RU" sz="2000" dirty="0" smtClean="0"/>
              <a:t>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7" name="Заголовок 9"/>
          <p:cNvSpPr txBox="1">
            <a:spLocks/>
          </p:cNvSpPr>
          <p:nvPr/>
        </p:nvSpPr>
        <p:spPr>
          <a:xfrm>
            <a:off x="1547664" y="195486"/>
            <a:ext cx="63373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ru-RU" dirty="0" smtClean="0"/>
              <a:t>Наши контакты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94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Два общенациональных и мировых события</a:t>
            </a:r>
            <a:endParaRPr lang="ru-RU" sz="22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S:\PHOTOS\100607_For Debrief DC Presentation\innovative games_spirit celebtation_positive change\Центральный стади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60630"/>
            <a:ext cx="9144000" cy="4619432"/>
          </a:xfrm>
          <a:prstGeom prst="rect">
            <a:avLst/>
          </a:prstGeom>
          <a:noFill/>
        </p:spPr>
      </p:pic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5" y="800547"/>
            <a:ext cx="1252903" cy="47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1201" y="1203598"/>
            <a:ext cx="375871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+mn-lt"/>
              </a:rPr>
              <a:t>XXII</a:t>
            </a:r>
            <a:r>
              <a:rPr lang="ru-RU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Зимние Олимпийские Игры</a:t>
            </a:r>
            <a:endParaRPr lang="ru-RU" b="1" dirty="0">
              <a:solidFill>
                <a:srgbClr val="0070C0"/>
              </a:solidFill>
              <a:latin typeface="+mn-lt"/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7 </a:t>
            </a:r>
            <a:r>
              <a:rPr lang="ru-RU" sz="1400" b="1" dirty="0" smtClean="0">
                <a:solidFill>
                  <a:srgbClr val="C00000"/>
                </a:solidFill>
              </a:rPr>
              <a:t>февраля</a:t>
            </a:r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–23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февраля</a:t>
            </a:r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400" b="1" dirty="0">
                <a:solidFill>
                  <a:srgbClr val="C00000"/>
                </a:solidFill>
                <a:latin typeface="+mn-lt"/>
              </a:rPr>
              <a:t>2014 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851545" y="1277928"/>
            <a:ext cx="325697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+mn-lt"/>
              </a:rPr>
              <a:t>XI</a:t>
            </a:r>
            <a:r>
              <a:rPr lang="ru-RU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Зимние </a:t>
            </a:r>
            <a:r>
              <a:rPr lang="ru-RU" b="1" dirty="0" err="1" smtClean="0">
                <a:solidFill>
                  <a:srgbClr val="0070C0"/>
                </a:solidFill>
                <a:latin typeface="+mn-lt"/>
              </a:rPr>
              <a:t>Паралимпийские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 Игры</a:t>
            </a:r>
            <a:endParaRPr lang="en-US" b="1" dirty="0" smtClean="0">
              <a:solidFill>
                <a:srgbClr val="0070C0"/>
              </a:solidFill>
              <a:latin typeface="+mn-lt"/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7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марта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–16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+mn-lt"/>
              </a:rPr>
              <a:t>марта </a:t>
            </a:r>
            <a:r>
              <a:rPr lang="ru-RU" sz="1400" b="1" dirty="0">
                <a:solidFill>
                  <a:srgbClr val="C00000"/>
                </a:solidFill>
                <a:latin typeface="+mn-lt"/>
              </a:rPr>
              <a:t>2014 </a:t>
            </a:r>
          </a:p>
        </p:txBody>
      </p:sp>
      <p:pic>
        <p:nvPicPr>
          <p:cNvPr id="8" name="Picture 22" descr="logo_cve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66616" y="714406"/>
            <a:ext cx="1017838" cy="5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6"/>
          <p:cNvSpPr txBox="1">
            <a:spLocks/>
          </p:cNvSpPr>
          <p:nvPr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622FD9-ED7B-4AA4-B4FF-870EF618E16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ＭＳ Ｐゴシック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ＭＳ Ｐゴシック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571750"/>
            <a:ext cx="8388350" cy="6858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Спасибо за Ваше внимание!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8375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162688" y="2714634"/>
            <a:ext cx="1368425" cy="1007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566751" y="73175"/>
            <a:ext cx="6286544" cy="5357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Олимпийские и </a:t>
            </a:r>
            <a:r>
              <a:rPr lang="ru-RU" dirty="0" err="1" smtClean="0"/>
              <a:t>Паралимпийские</a:t>
            </a:r>
            <a:r>
              <a:rPr lang="ru-RU" dirty="0" smtClean="0"/>
              <a:t> Игры в Сочи – это…</a:t>
            </a:r>
            <a:endParaRPr lang="ru-RU" dirty="0"/>
          </a:p>
        </p:txBody>
      </p:sp>
      <p:sp>
        <p:nvSpPr>
          <p:cNvPr id="7" name="Содержимое 1"/>
          <p:cNvSpPr>
            <a:spLocks noGrp="1"/>
          </p:cNvSpPr>
          <p:nvPr>
            <p:ph idx="1"/>
          </p:nvPr>
        </p:nvSpPr>
        <p:spPr>
          <a:xfrm>
            <a:off x="3962401" y="885825"/>
            <a:ext cx="4876800" cy="3204048"/>
          </a:xfrm>
        </p:spPr>
        <p:txBody>
          <a:bodyPr>
            <a:noAutofit/>
          </a:bodyPr>
          <a:lstStyle/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 smtClean="0"/>
              <a:t>Первые зимние Игры в </a:t>
            </a:r>
            <a:r>
              <a:rPr lang="ru-RU" sz="1200" dirty="0"/>
              <a:t>истории </a:t>
            </a:r>
            <a:r>
              <a:rPr lang="ru-RU" sz="1200" dirty="0" smtClean="0"/>
              <a:t>России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 smtClean="0"/>
              <a:t>Более 80 </a:t>
            </a:r>
            <a:r>
              <a:rPr lang="ru-RU" sz="1200" dirty="0"/>
              <a:t>стран-участниц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 smtClean="0"/>
              <a:t>Более 5,200 </a:t>
            </a:r>
            <a:r>
              <a:rPr lang="ru-RU" sz="1200" dirty="0"/>
              <a:t>спортсменов и официальных лиц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 smtClean="0"/>
              <a:t>Более 9,500 </a:t>
            </a:r>
            <a:r>
              <a:rPr lang="ru-RU" sz="1200" dirty="0"/>
              <a:t>представителей СМИ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/>
              <a:t>2 миллиона билетов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/>
              <a:t>3 миллиарда телезрителей в </a:t>
            </a:r>
            <a:r>
              <a:rPr lang="ru-RU" sz="1200" dirty="0" smtClean="0"/>
              <a:t>130 </a:t>
            </a:r>
            <a:r>
              <a:rPr lang="ru-RU" sz="1200" dirty="0"/>
              <a:t>странах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/>
              <a:t>Охват максимально широкой аудитории за счет новейших цифровых </a:t>
            </a:r>
            <a:r>
              <a:rPr lang="ru-RU" sz="1200" dirty="0" smtClean="0"/>
              <a:t>технологий</a:t>
            </a:r>
          </a:p>
          <a:p>
            <a:pPr lvl="1">
              <a:spcAft>
                <a:spcPts val="1500"/>
              </a:spcAft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ru-RU" sz="1200" dirty="0" smtClean="0"/>
              <a:t>Десятки тысяч людей, вовлеченных в организацию и проведение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 t="1801" r="7732" b="4502"/>
          <a:stretch>
            <a:fillRect/>
          </a:stretch>
        </p:blipFill>
        <p:spPr bwMode="auto">
          <a:xfrm>
            <a:off x="352430" y="830408"/>
            <a:ext cx="3332067" cy="1706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 t="13272" r="12081" b="3476"/>
          <a:stretch>
            <a:fillRect/>
          </a:stretch>
        </p:blipFill>
        <p:spPr bwMode="auto">
          <a:xfrm>
            <a:off x="342902" y="2654729"/>
            <a:ext cx="3355039" cy="1548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138140" y="4445119"/>
            <a:ext cx="70428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2200" b="1" dirty="0" smtClean="0">
                <a:solidFill>
                  <a:srgbClr val="005BBB"/>
                </a:solidFill>
                <a:ea typeface="ＭＳ Ｐゴシック" pitchFamily="-65" charset="-128"/>
              </a:rPr>
              <a:t>Лучшие Игры делают лучшие люди!</a:t>
            </a:r>
          </a:p>
        </p:txBody>
      </p:sp>
    </p:spTree>
    <p:extLst>
      <p:ext uri="{BB962C8B-B14F-4D97-AF65-F5344CB8AC3E}">
        <p14:creationId xmlns:p14="http://schemas.microsoft.com/office/powerpoint/2010/main" val="14631303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162688" y="2714634"/>
            <a:ext cx="1368425" cy="1007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2" name="Заголовок 2"/>
          <p:cNvSpPr txBox="1">
            <a:spLocks/>
          </p:cNvSpPr>
          <p:nvPr/>
        </p:nvSpPr>
        <p:spPr bwMode="auto">
          <a:xfrm>
            <a:off x="293688" y="771550"/>
            <a:ext cx="8475662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600" b="1" dirty="0">
                <a:solidFill>
                  <a:srgbClr val="0070C0"/>
                </a:solidFill>
              </a:rPr>
              <a:t>Автономная некоммерческая организация «Организационный комитет XXII Олимпийских зимних игр и XI Паралимпийских зимних игр 2014 года в Сочи</a:t>
            </a:r>
            <a:r>
              <a:rPr lang="ru-RU" sz="1600" b="1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(ОКОИ)</a:t>
            </a:r>
            <a:endParaRPr lang="ru-RU" sz="1600" dirty="0">
              <a:solidFill>
                <a:srgbClr val="0070C0"/>
              </a:solidFill>
            </a:endParaRPr>
          </a:p>
          <a:p>
            <a:r>
              <a:rPr lang="en-US" sz="1400" b="1" dirty="0">
                <a:solidFill>
                  <a:srgbClr val="0070C0"/>
                </a:solidFill>
              </a:rPr>
              <a:t> </a:t>
            </a:r>
            <a:endParaRPr lang="ru-RU" sz="1400" dirty="0">
              <a:solidFill>
                <a:srgbClr val="0070C0"/>
              </a:solidFill>
            </a:endParaRPr>
          </a:p>
          <a:p>
            <a:pPr algn="ctr"/>
            <a:r>
              <a:rPr lang="ru-RU" sz="1400" b="1" dirty="0">
                <a:solidFill>
                  <a:srgbClr val="FF0000"/>
                </a:solidFill>
              </a:rPr>
              <a:t>Создан по указу Президента РФ в 2007 </a:t>
            </a:r>
            <a:r>
              <a:rPr lang="ru-RU" sz="1400" b="1" dirty="0" smtClean="0">
                <a:solidFill>
                  <a:srgbClr val="FF0000"/>
                </a:solidFill>
              </a:rPr>
              <a:t>году</a:t>
            </a:r>
          </a:p>
          <a:p>
            <a:pPr algn="ctr"/>
            <a:endParaRPr lang="ru-RU" sz="1400" b="1" dirty="0">
              <a:solidFill>
                <a:srgbClr val="FF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Управляется </a:t>
            </a:r>
            <a:r>
              <a:rPr lang="ru-RU" sz="1400" b="1" dirty="0">
                <a:solidFill>
                  <a:srgbClr val="FF0000"/>
                </a:solidFill>
              </a:rPr>
              <a:t>Н</a:t>
            </a:r>
            <a:r>
              <a:rPr lang="ru-RU" sz="1400" b="1" dirty="0" smtClean="0">
                <a:solidFill>
                  <a:srgbClr val="FF0000"/>
                </a:solidFill>
              </a:rPr>
              <a:t>аблюдательным Советом при Президенте РФ</a:t>
            </a:r>
            <a:endParaRPr lang="ru-RU" sz="1400" dirty="0">
              <a:solidFill>
                <a:srgbClr val="FF0000"/>
              </a:solidFill>
            </a:endParaRPr>
          </a:p>
          <a:p>
            <a:endParaRPr lang="ru-RU" sz="1400" b="1" dirty="0" smtClean="0"/>
          </a:p>
          <a:p>
            <a:endParaRPr lang="ru-RU" sz="1400" b="1" dirty="0"/>
          </a:p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/>
              <a:t>Оргкомитет </a:t>
            </a:r>
            <a:r>
              <a:rPr lang="ru-RU" sz="1400" b="1" dirty="0"/>
              <a:t>"Сочи-2014" разрабатывает планы и организует проведение всех мероприятий Олимпийских и Паралимпийских Игр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6" name="Заголовок 9"/>
          <p:cNvSpPr txBox="1">
            <a:spLocks/>
          </p:cNvSpPr>
          <p:nvPr/>
        </p:nvSpPr>
        <p:spPr>
          <a:xfrm>
            <a:off x="1547664" y="195486"/>
            <a:ext cx="63373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 smtClean="0"/>
              <a:t>Оргкомитет Сочи 2014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0253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Функциональные направления</a:t>
            </a:r>
            <a:endParaRPr lang="ru-RU" dirty="0"/>
          </a:p>
        </p:txBody>
      </p:sp>
      <p:grpSp>
        <p:nvGrpSpPr>
          <p:cNvPr id="11" name="Группа 38"/>
          <p:cNvGrpSpPr>
            <a:grpSpLocks/>
          </p:cNvGrpSpPr>
          <p:nvPr/>
        </p:nvGrpSpPr>
        <p:grpSpPr bwMode="auto">
          <a:xfrm>
            <a:off x="395536" y="915566"/>
            <a:ext cx="4304928" cy="3897288"/>
            <a:chOff x="214282" y="1450396"/>
            <a:chExt cx="4572032" cy="466879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282" y="1450396"/>
              <a:ext cx="4572032" cy="4668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Овал 33"/>
            <p:cNvSpPr>
              <a:spLocks noChangeArrowheads="1"/>
            </p:cNvSpPr>
            <p:nvPr/>
          </p:nvSpPr>
          <p:spPr bwMode="auto">
            <a:xfrm>
              <a:off x="1979712" y="3212976"/>
              <a:ext cx="1080120" cy="108012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914400"/>
              <a:endParaRPr lang="ru-RU"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endParaRPr>
            </a:p>
          </p:txBody>
        </p:sp>
      </p:grp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23" y="766889"/>
            <a:ext cx="3644901" cy="432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ChangeArrowheads="1"/>
          </p:cNvSpPr>
          <p:nvPr/>
        </p:nvSpPr>
        <p:spPr bwMode="auto">
          <a:xfrm>
            <a:off x="0" y="0"/>
            <a:ext cx="9144000" cy="321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686300" y="4338617"/>
            <a:ext cx="404018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50000"/>
              </a:spcBef>
            </a:pPr>
            <a:endParaRPr lang="de-CH" sz="1000">
              <a:solidFill>
                <a:schemeClr val="accent2"/>
              </a:solidFill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90501" y="3253990"/>
            <a:ext cx="4727575" cy="148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sz="1100" dirty="0"/>
              <a:t>Adecco Group </a:t>
            </a:r>
            <a:r>
              <a:rPr lang="ru-RU" sz="1100" dirty="0"/>
              <a:t> - ведущая международная компания, предоставляющая решения в области управления персоналом</a:t>
            </a:r>
            <a:r>
              <a:rPr lang="en-US" sz="1100" dirty="0"/>
              <a:t>. </a:t>
            </a:r>
            <a:r>
              <a:rPr lang="ru-RU" sz="1100" dirty="0"/>
              <a:t>Более</a:t>
            </a:r>
            <a:r>
              <a:rPr lang="ru-RU" sz="1100" dirty="0">
                <a:solidFill>
                  <a:srgbClr val="8A746A"/>
                </a:solidFill>
              </a:rPr>
              <a:t> 5,500</a:t>
            </a:r>
            <a:r>
              <a:rPr lang="ru-RU" sz="1100" dirty="0"/>
              <a:t> офисов </a:t>
            </a:r>
            <a:r>
              <a:rPr lang="en-US" sz="1100" dirty="0"/>
              <a:t>Adecco </a:t>
            </a:r>
            <a:r>
              <a:rPr lang="ru-RU" sz="1100" dirty="0"/>
              <a:t>расположены </a:t>
            </a:r>
            <a:endParaRPr lang="en-US" sz="1100" dirty="0"/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ru-RU" sz="1100" dirty="0"/>
              <a:t>в </a:t>
            </a:r>
            <a:r>
              <a:rPr lang="en-US" sz="1100" dirty="0">
                <a:solidFill>
                  <a:schemeClr val="accent1"/>
                </a:solidFill>
              </a:rPr>
              <a:t>60 </a:t>
            </a:r>
            <a:r>
              <a:rPr lang="ru-RU" sz="1100" dirty="0"/>
              <a:t>странах и регионах по всему миру. В них работает более </a:t>
            </a:r>
            <a:r>
              <a:rPr lang="ru-RU" sz="1100" dirty="0">
                <a:solidFill>
                  <a:srgbClr val="8A746A"/>
                </a:solidFill>
              </a:rPr>
              <a:t>33</a:t>
            </a:r>
            <a:r>
              <a:rPr lang="en-US" sz="1100" dirty="0">
                <a:solidFill>
                  <a:srgbClr val="8A746A"/>
                </a:solidFill>
              </a:rPr>
              <a:t>,</a:t>
            </a:r>
            <a:r>
              <a:rPr lang="ru-RU" sz="1100" dirty="0">
                <a:solidFill>
                  <a:srgbClr val="8A746A"/>
                </a:solidFill>
              </a:rPr>
              <a:t>000</a:t>
            </a:r>
            <a:r>
              <a:rPr lang="en-US" sz="1100" dirty="0"/>
              <a:t> </a:t>
            </a:r>
            <a:r>
              <a:rPr lang="ru-RU" sz="1100" dirty="0"/>
              <a:t>сотрудников.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ru-RU" sz="1100" dirty="0"/>
              <a:t>Ежедневно более </a:t>
            </a:r>
            <a:r>
              <a:rPr lang="ru-RU" sz="1100" dirty="0">
                <a:solidFill>
                  <a:schemeClr val="accent1"/>
                </a:solidFill>
              </a:rPr>
              <a:t>7</a:t>
            </a:r>
            <a:r>
              <a:rPr lang="en-US" sz="1100" dirty="0">
                <a:solidFill>
                  <a:schemeClr val="accent1"/>
                </a:solidFill>
              </a:rPr>
              <a:t>50,000</a:t>
            </a:r>
            <a:r>
              <a:rPr lang="en-US" sz="1100" dirty="0"/>
              <a:t> </a:t>
            </a:r>
            <a:r>
              <a:rPr lang="ru-RU" sz="1100" dirty="0"/>
              <a:t>временных сотрудников </a:t>
            </a:r>
            <a:r>
              <a:rPr lang="en-US" sz="1100" dirty="0"/>
              <a:t>Adecco Group</a:t>
            </a:r>
            <a:r>
              <a:rPr lang="ru-RU" sz="1100" dirty="0"/>
              <a:t> выходит на работу в </a:t>
            </a:r>
            <a:r>
              <a:rPr lang="ru-RU" sz="1100" dirty="0">
                <a:solidFill>
                  <a:srgbClr val="A6A6A6"/>
                </a:solidFill>
              </a:rPr>
              <a:t>1</a:t>
            </a:r>
            <a:r>
              <a:rPr lang="ru-RU" sz="1100" dirty="0">
                <a:solidFill>
                  <a:schemeClr val="accent1"/>
                </a:solidFill>
              </a:rPr>
              <a:t>00</a:t>
            </a:r>
            <a:r>
              <a:rPr lang="en-US" sz="1100" dirty="0">
                <a:solidFill>
                  <a:schemeClr val="accent1"/>
                </a:solidFill>
              </a:rPr>
              <a:t>,000</a:t>
            </a:r>
            <a:r>
              <a:rPr lang="en-US" sz="1100" dirty="0"/>
              <a:t> </a:t>
            </a:r>
            <a:r>
              <a:rPr lang="ru-RU" sz="1100" dirty="0"/>
              <a:t>и более компаний.</a:t>
            </a:r>
            <a:r>
              <a:rPr lang="en-US" sz="1100" dirty="0"/>
              <a:t/>
            </a:r>
            <a:br>
              <a:rPr lang="en-US" sz="1100" dirty="0"/>
            </a:br>
            <a:endParaRPr lang="en-GB" sz="1100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918076" y="3253979"/>
            <a:ext cx="4087813" cy="96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/>
              <a:t>Adecco Group</a:t>
            </a:r>
            <a:r>
              <a:rPr lang="ru-RU" sz="1100" dirty="0"/>
              <a:t> – крупнейшая компания, предоставляющая </a:t>
            </a:r>
            <a:r>
              <a:rPr lang="en-US" sz="1100" dirty="0"/>
              <a:t>HR </a:t>
            </a:r>
            <a:r>
              <a:rPr lang="ru-RU" sz="1100" dirty="0"/>
              <a:t>услуги, входящая в рейтинг </a:t>
            </a:r>
            <a:r>
              <a:rPr lang="en-US" sz="1100" dirty="0"/>
              <a:t>Fortune Global 500. </a:t>
            </a:r>
            <a:r>
              <a:rPr lang="ru-RU" sz="1100" dirty="0"/>
              <a:t>Основными направлениями деятельности </a:t>
            </a:r>
            <a:r>
              <a:rPr lang="en-US" sz="1100" dirty="0"/>
              <a:t>Adecco Group</a:t>
            </a:r>
            <a:r>
              <a:rPr lang="ru-RU" sz="1100" dirty="0"/>
              <a:t> являются: предоставление временного персонала</a:t>
            </a:r>
            <a:r>
              <a:rPr lang="en-US" sz="1100" dirty="0"/>
              <a:t>,</a:t>
            </a:r>
            <a:r>
              <a:rPr lang="ru-RU" sz="1100" dirty="0"/>
              <a:t> поиск и подбор постоянного персонала, </a:t>
            </a:r>
            <a:r>
              <a:rPr lang="en-US" sz="1100" dirty="0"/>
              <a:t>HR</a:t>
            </a:r>
            <a:r>
              <a:rPr lang="ru-RU" sz="1100" dirty="0"/>
              <a:t> консалтинг, </a:t>
            </a:r>
            <a:r>
              <a:rPr lang="ru-RU" sz="1100" dirty="0" err="1"/>
              <a:t>аутплейсмент</a:t>
            </a:r>
            <a:r>
              <a:rPr lang="ru-RU" sz="1300" dirty="0"/>
              <a:t>.</a:t>
            </a:r>
            <a:r>
              <a:rPr lang="en-US" sz="1300" dirty="0"/>
              <a:t> </a:t>
            </a:r>
            <a:endParaRPr lang="en-GB" sz="1300" dirty="0"/>
          </a:p>
        </p:txBody>
      </p:sp>
      <p:sp>
        <p:nvSpPr>
          <p:cNvPr id="7175" name="Line 12"/>
          <p:cNvSpPr>
            <a:spLocks noChangeShapeType="1"/>
          </p:cNvSpPr>
          <p:nvPr/>
        </p:nvSpPr>
        <p:spPr bwMode="auto">
          <a:xfrm>
            <a:off x="0" y="3220641"/>
            <a:ext cx="9144000" cy="0"/>
          </a:xfrm>
          <a:prstGeom prst="line">
            <a:avLst/>
          </a:prstGeom>
          <a:noFill/>
          <a:ln w="12700" cap="rnd">
            <a:solidFill>
              <a:srgbClr val="B4ABA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-36512" y="1659962"/>
            <a:ext cx="4661147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ru-RU" sz="1400" dirty="0" smtClean="0"/>
              <a:t>   </a:t>
            </a:r>
            <a:r>
              <a:rPr lang="de-DE" sz="1200" b="1" dirty="0" smtClean="0"/>
              <a:t>Adecco </a:t>
            </a:r>
            <a:r>
              <a:rPr lang="de-DE" sz="1200" b="1" dirty="0"/>
              <a:t>Group </a:t>
            </a:r>
            <a:r>
              <a:rPr lang="ru-RU" sz="1200" b="1" dirty="0"/>
              <a:t> </a:t>
            </a:r>
            <a:r>
              <a:rPr lang="ru-RU" sz="1200" b="1" dirty="0" smtClean="0"/>
              <a:t>работает  </a:t>
            </a:r>
            <a:r>
              <a:rPr lang="ru-RU" sz="1200" b="1" dirty="0"/>
              <a:t>более чем в </a:t>
            </a:r>
            <a:r>
              <a:rPr lang="ru-RU" sz="1200" b="1" dirty="0" smtClean="0"/>
              <a:t>60 </a:t>
            </a:r>
            <a:r>
              <a:rPr lang="ru-RU" sz="1200" b="1" dirty="0"/>
              <a:t>странах </a:t>
            </a:r>
            <a:r>
              <a:rPr lang="ru-RU" sz="1200" b="1" dirty="0" smtClean="0"/>
              <a:t>мира. </a:t>
            </a:r>
          </a:p>
          <a:p>
            <a:pPr eaLnBrk="1" hangingPunct="1">
              <a:lnSpc>
                <a:spcPct val="130000"/>
              </a:lnSpc>
            </a:pPr>
            <a:r>
              <a:rPr lang="ru-RU" sz="1200" b="1" dirty="0" smtClean="0"/>
              <a:t>   </a:t>
            </a:r>
          </a:p>
          <a:p>
            <a:pPr eaLnBrk="1" hangingPunct="1">
              <a:lnSpc>
                <a:spcPct val="130000"/>
              </a:lnSpc>
            </a:pPr>
            <a:r>
              <a:rPr lang="ru-RU" sz="1200" b="1" dirty="0"/>
              <a:t> </a:t>
            </a:r>
            <a:r>
              <a:rPr lang="ru-RU" sz="1200" b="1" dirty="0" smtClean="0"/>
              <a:t>   Опыт успешного подбора персонала на Олимпиады:</a:t>
            </a:r>
          </a:p>
          <a:p>
            <a:pPr eaLnBrk="1" hangingPunct="1">
              <a:lnSpc>
                <a:spcPct val="130000"/>
              </a:lnSpc>
            </a:pPr>
            <a:r>
              <a:rPr lang="ru-RU" sz="1200" b="1" dirty="0" smtClean="0"/>
              <a:t>    Турин, Ванкувер, Лондон </a:t>
            </a:r>
          </a:p>
          <a:p>
            <a:pPr eaLnBrk="1" hangingPunct="1">
              <a:lnSpc>
                <a:spcPct val="130000"/>
              </a:lnSpc>
            </a:pPr>
            <a:endParaRPr lang="de-DE" sz="1400" dirty="0">
              <a:solidFill>
                <a:schemeClr val="accent1"/>
              </a:solidFill>
            </a:endParaRPr>
          </a:p>
        </p:txBody>
      </p:sp>
      <p:pic>
        <p:nvPicPr>
          <p:cNvPr id="7178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70"/>
          <a:stretch>
            <a:fillRect/>
          </a:stretch>
        </p:blipFill>
        <p:spPr bwMode="auto">
          <a:xfrm>
            <a:off x="4355976" y="829866"/>
            <a:ext cx="4742508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9"/>
          <p:cNvSpPr txBox="1">
            <a:spLocks/>
          </p:cNvSpPr>
          <p:nvPr/>
        </p:nvSpPr>
        <p:spPr>
          <a:xfrm>
            <a:off x="323529" y="123825"/>
            <a:ext cx="8402959" cy="503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 smtClean="0"/>
              <a:t>Адэкко – поставщик Оргкомитета Сочи 2014</a:t>
            </a:r>
            <a:endParaRPr lang="ru-RU" dirty="0"/>
          </a:p>
        </p:txBody>
      </p:sp>
      <p:pic>
        <p:nvPicPr>
          <p:cNvPr id="2050" name="Picture 2" descr="Adecco Logo - click for homep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829867"/>
            <a:ext cx="14192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6162688" y="2714634"/>
            <a:ext cx="1368425" cy="1007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2" name="Заголовок 2"/>
          <p:cNvSpPr txBox="1">
            <a:spLocks/>
          </p:cNvSpPr>
          <p:nvPr/>
        </p:nvSpPr>
        <p:spPr bwMode="auto">
          <a:xfrm>
            <a:off x="293688" y="842962"/>
            <a:ext cx="8475662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</a:rPr>
              <a:t>Adecco  </a:t>
            </a:r>
            <a:r>
              <a:rPr lang="en-US" b="1" dirty="0">
                <a:solidFill>
                  <a:srgbClr val="FF0000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официальный поставщик АНО Оргкомитет Сочи 2014 (Категория Временный персонал)</a:t>
            </a:r>
            <a:endParaRPr lang="en-US" b="1" dirty="0">
              <a:solidFill>
                <a:srgbClr val="FF0000"/>
              </a:solidFill>
            </a:endParaRPr>
          </a:p>
          <a:p>
            <a:pPr algn="ctr" eaLnBrk="1" hangingPunct="1"/>
            <a:endParaRPr lang="ru-RU" b="1" dirty="0" smtClean="0">
              <a:solidFill>
                <a:srgbClr val="207AB9"/>
              </a:solidFill>
            </a:endParaRPr>
          </a:p>
          <a:p>
            <a:pPr algn="ctr" eaLnBrk="1" hangingPunct="1"/>
            <a:endParaRPr lang="ru-RU" b="1" dirty="0">
              <a:solidFill>
                <a:srgbClr val="207AB9"/>
              </a:solidFill>
            </a:endParaRPr>
          </a:p>
          <a:p>
            <a:pPr algn="ctr" eaLnBrk="1" hangingPunct="1"/>
            <a:endParaRPr lang="ru-RU" b="1" dirty="0" smtClean="0">
              <a:solidFill>
                <a:srgbClr val="207AB9"/>
              </a:solidFill>
            </a:endParaRPr>
          </a:p>
          <a:p>
            <a:pPr algn="ctr" eaLnBrk="1" hangingPunct="1"/>
            <a:endParaRPr lang="ru-RU" b="1" dirty="0" smtClean="0">
              <a:solidFill>
                <a:srgbClr val="207AB9"/>
              </a:solidFill>
            </a:endParaRPr>
          </a:p>
          <a:p>
            <a:pPr algn="ctr" eaLnBrk="1" hangingPunct="1"/>
            <a:r>
              <a:rPr lang="ru-RU" b="1" dirty="0" smtClean="0">
                <a:solidFill>
                  <a:srgbClr val="207AB9"/>
                </a:solidFill>
              </a:rPr>
              <a:t>Подбор </a:t>
            </a:r>
            <a:r>
              <a:rPr lang="ru-RU" b="1" dirty="0">
                <a:solidFill>
                  <a:srgbClr val="207AB9"/>
                </a:solidFill>
              </a:rPr>
              <a:t>и кадровое администрирование временного персонала</a:t>
            </a:r>
            <a:r>
              <a:rPr lang="ru-RU" dirty="0">
                <a:solidFill>
                  <a:srgbClr val="207AB9"/>
                </a:solidFill>
              </a:rPr>
              <a:t> -              на период подготовки и проведения Олимпийских и Паралимпийских игр       с  01 сентября 2013 по апрель 2014 </a:t>
            </a:r>
            <a:r>
              <a:rPr lang="ru-RU" dirty="0" smtClean="0">
                <a:solidFill>
                  <a:srgbClr val="207AB9"/>
                </a:solidFill>
              </a:rPr>
              <a:t>года</a:t>
            </a:r>
          </a:p>
          <a:p>
            <a:pPr algn="ctr" eaLnBrk="1" hangingPunct="1"/>
            <a:endParaRPr lang="ru-RU" dirty="0">
              <a:solidFill>
                <a:srgbClr val="207AB9"/>
              </a:solidFill>
            </a:endParaRPr>
          </a:p>
          <a:p>
            <a:pPr eaLnBrk="1" hangingPunct="1"/>
            <a:endParaRPr lang="ru-RU" b="1" dirty="0">
              <a:solidFill>
                <a:srgbClr val="207AB9"/>
              </a:solidFill>
            </a:endParaRPr>
          </a:p>
        </p:txBody>
      </p:sp>
      <p:pic>
        <p:nvPicPr>
          <p:cNvPr id="22533" name="Picture 7" descr="C:\Users\Zvereva\Desktop\ПОСТАВЩИК СОЧИ 2014\LOGO_SOCH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64191"/>
            <a:ext cx="2112912" cy="71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9"/>
          <p:cNvSpPr txBox="1">
            <a:spLocks/>
          </p:cNvSpPr>
          <p:nvPr/>
        </p:nvSpPr>
        <p:spPr>
          <a:xfrm>
            <a:off x="1547664" y="195486"/>
            <a:ext cx="63373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207AB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en-US" dirty="0" smtClean="0"/>
              <a:t>Adecco</a:t>
            </a:r>
            <a:r>
              <a:rPr lang="ru-RU" dirty="0" smtClean="0"/>
              <a:t>: роль и задача</a:t>
            </a:r>
            <a:endParaRPr lang="ru-RU" dirty="0"/>
          </a:p>
        </p:txBody>
      </p:sp>
      <p:pic>
        <p:nvPicPr>
          <p:cNvPr id="8" name="Picture 2" descr="Adecco Logo - click for homep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599" y="1874864"/>
            <a:ext cx="14192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30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858" y="33950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/>
              <a:t>Центр Олимпийской Карьеры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>
              <a:solidFill>
                <a:schemeClr val="accent1"/>
              </a:solidFill>
            </a:endParaRPr>
          </a:p>
        </p:txBody>
      </p:sp>
      <p:grpSp>
        <p:nvGrpSpPr>
          <p:cNvPr id="3" name="Группа 25"/>
          <p:cNvGrpSpPr/>
          <p:nvPr/>
        </p:nvGrpSpPr>
        <p:grpSpPr>
          <a:xfrm>
            <a:off x="107504" y="771551"/>
            <a:ext cx="6442313" cy="5232202"/>
            <a:chOff x="104647" y="831037"/>
            <a:chExt cx="2023483" cy="511882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8141" y="1292762"/>
              <a:ext cx="1669989" cy="27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4647" y="831037"/>
              <a:ext cx="1543657" cy="5118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200" dirty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Центр Олимпийской Карьеры — служба одного окна, созданная Постановлением Правительства РФ, для предоставления услуг работодателям, кандидатам и поставщикам кадровых услуг в период подготовки и проведения Зимних XXI Олимпийских и XI </a:t>
              </a:r>
              <a:r>
                <a:rPr lang="ru-RU" sz="1200" dirty="0" err="1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Паралимпийских</a:t>
              </a:r>
              <a:r>
                <a:rPr lang="ru-RU" sz="1200" dirty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 Игр 2014 года, а также пост-олимпийский период.</a:t>
              </a:r>
            </a:p>
            <a:p>
              <a:pPr marL="285750" indent="-285750">
                <a:lnSpc>
                  <a:spcPct val="150000"/>
                </a:lnSpc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r>
                <a:rPr lang="ru-RU" sz="1200" dirty="0">
                  <a:solidFill>
                    <a:srgbClr val="0070C0"/>
                  </a:solidFill>
                  <a:latin typeface="Verdana" pitchFamily="34" charset="0"/>
                  <a:cs typeface="Arial" pitchFamily="34" charset="0"/>
                </a:rPr>
                <a:t>Центр Олимпийской Карьеры – создает и ведет единую базу кандидатов, оказывает помощь в оформлении резюме, прохождения интервью, подготовки документов, вносит предложения по проведению программы профориентации и адаптации специалистов в пост-олимпийский период.</a:t>
              </a:r>
            </a:p>
            <a:p>
              <a:pPr marL="228600" indent="-228600">
                <a:lnSpc>
                  <a:spcPct val="150000"/>
                </a:lnSpc>
                <a:spcAft>
                  <a:spcPts val="600"/>
                </a:spcAft>
                <a:buAutoNum type="arabicPeriod"/>
                <a:tabLst>
                  <a:tab pos="4572000" algn="l"/>
                </a:tabLst>
                <a:defRPr/>
              </a:pPr>
              <a:endParaRPr lang="ru-RU" sz="1200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 marL="85725" indent="-85725">
                <a:lnSpc>
                  <a:spcPct val="150000"/>
                </a:lnSpc>
                <a:spcAft>
                  <a:spcPts val="600"/>
                </a:spcAft>
                <a:buFont typeface="Arial" pitchFamily="34" charset="0"/>
                <a:buChar char="•"/>
                <a:tabLst>
                  <a:tab pos="4572000" algn="l"/>
                </a:tabLst>
                <a:defRPr/>
              </a:pPr>
              <a:endParaRPr lang="ru-RU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  <a:tabLst>
                  <a:tab pos="4572000" algn="l"/>
                </a:tabLst>
                <a:defRPr/>
              </a:pPr>
              <a:endParaRPr lang="ru-RU" sz="1400" dirty="0" smtClean="0">
                <a:solidFill>
                  <a:srgbClr val="0070C0"/>
                </a:solidFill>
                <a:latin typeface="Verdana" pitchFamily="34" charset="0"/>
                <a:cs typeface="Arial" pitchFamily="34" charset="0"/>
              </a:endParaRPr>
            </a:p>
            <a:p>
              <a:pPr>
                <a:spcAft>
                  <a:spcPts val="1200"/>
                </a:spcAft>
                <a:tabLst>
                  <a:tab pos="4572000" algn="l"/>
                </a:tabLst>
                <a:defRPr/>
              </a:pPr>
              <a:endParaRPr lang="ru-RU" sz="1600" dirty="0" smtClean="0">
                <a:latin typeface="Verdana" pitchFamily="34" charset="0"/>
                <a:cs typeface="Arial" pitchFamily="34" charset="0"/>
              </a:endParaRPr>
            </a:p>
          </p:txBody>
        </p:sp>
      </p:grpSp>
      <p:grpSp>
        <p:nvGrpSpPr>
          <p:cNvPr id="9" name="Группа 30"/>
          <p:cNvGrpSpPr/>
          <p:nvPr/>
        </p:nvGrpSpPr>
        <p:grpSpPr>
          <a:xfrm>
            <a:off x="4803320" y="915566"/>
            <a:ext cx="4055158" cy="3662139"/>
            <a:chOff x="4006734" y="836712"/>
            <a:chExt cx="5137266" cy="6021288"/>
          </a:xfrm>
        </p:grpSpPr>
        <p:pic>
          <p:nvPicPr>
            <p:cNvPr id="10" name="Picture 3" descr="C:\Documents and Settings\1\Рабочий стол\Фото для презентации\Паралимпийцы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932040" y="1772816"/>
              <a:ext cx="1738321" cy="1318226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1" name="Picture 4" descr="C:\Documents and Settings\1\Рабочий стол\Фото для презентации\Зубков-Воевода 3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989113" y="1988840"/>
              <a:ext cx="1154887" cy="144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2" name="Picture 6" descr="C:\Documents and Settings\1\Рабочий стол\Фото для презентации\М.Иовлева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876256" y="2645163"/>
              <a:ext cx="1142139" cy="1647773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3" name="Picture 7" descr="C:\Documents and Settings\1\Рабочий стол\Фото для презентации\Каквагути_Смирнов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372200" y="4005064"/>
              <a:ext cx="1296144" cy="1512168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4" name="Picture 8" descr="C:\Documents and Settings\1\Рабочий стол\Фото для презентации\Кононов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287052" y="4149080"/>
              <a:ext cx="1856948" cy="107955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5" name="Picture 9" descr="C:\Documents and Settings\1\Рабочий стол\Фото для презентации\Белов_Седов (лыжные гонки)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8044" y="5085184"/>
              <a:ext cx="1755956" cy="126876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6" name="Picture 10" descr="C:\Documents and Settings\1\Рабочий стол\Фото для презентации\Шорт-трек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6372200" y="5301208"/>
              <a:ext cx="1440000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7" name="Picture 11" descr="C:\Documents and Settings\1\Рабочий стол\Фото для презентации\Следж-хоккей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6516216" y="908720"/>
              <a:ext cx="1351444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8" name="Picture 12" descr="C:\Documents and Settings\1\Рабочий стол\Фото для презентации\Керлинг 2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283968" y="4293096"/>
              <a:ext cx="2304256" cy="1347686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9" name="Picture 13" descr="C:\Documents and Settings\1\Рабочий стол\Фото для презентации\Ольга Зайцева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6372200" y="1844824"/>
              <a:ext cx="1820225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20" name="Picture 14" descr="C:\Documents and Settings\1\Рабочий стол\Фото для презентации\Ирек Зарипов.jp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006734" y="5517232"/>
              <a:ext cx="1795672" cy="1340768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21" name="Picture 15" descr="C:\Documents and Settings\1\Рабочий стол\Фото для презентации\Хоккей - юниоры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7704490" y="908720"/>
              <a:ext cx="1439510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22" name="Picture 16" descr="C:\Documents and Settings\1\Рабочий стол\Фото для презентации\Александра Францева (горные лыжи - пара)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4932040" y="836712"/>
              <a:ext cx="1951935" cy="1224016"/>
            </a:xfrm>
            <a:prstGeom prst="rect">
              <a:avLst/>
            </a:prstGeom>
            <a:noFill/>
            <a:effectLst>
              <a:softEdge rad="317500"/>
            </a:effectLst>
          </p:spPr>
        </p:pic>
        <p:pic>
          <p:nvPicPr>
            <p:cNvPr id="23" name="Picture 17" descr="C:\Documents and Settings\1\Рабочий стол\Фото для презентации\Скобрев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7704000" y="3212976"/>
              <a:ext cx="1440000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24" name="Picture 2" descr="C:\Documents and Settings\1\Рабочий стол\Фото для презентации\Чудинов (скелетон)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5436096" y="2492896"/>
              <a:ext cx="1618844" cy="108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25" name="Picture 8" descr="Картинка 21 из 1776">
              <a:hlinkClick r:id="rId17"/>
            </p:cNvPr>
            <p:cNvPicPr>
              <a:picLocks noChangeAspect="1" noChangeArrowheads="1"/>
            </p:cNvPicPr>
            <p:nvPr/>
          </p:nvPicPr>
          <p:blipFill>
            <a:blip r:embed="rId18" cstate="screen"/>
            <a:srcRect/>
            <a:stretch>
              <a:fillRect/>
            </a:stretch>
          </p:blipFill>
          <p:spPr bwMode="auto">
            <a:xfrm>
              <a:off x="5076056" y="3212976"/>
              <a:ext cx="2188528" cy="1494605"/>
            </a:xfrm>
            <a:prstGeom prst="rect">
              <a:avLst/>
            </a:prstGeom>
            <a:noFill/>
            <a:effectLst>
              <a:softEdge rad="317500"/>
            </a:effectLst>
          </p:spPr>
        </p:pic>
        <p:pic>
          <p:nvPicPr>
            <p:cNvPr id="26" name="Picture 5" descr="C:\Documents and Settings\1\Рабочий стол\Фото для презентации\А.Демченко.jpg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5436096" y="5311314"/>
              <a:ext cx="1078980" cy="1546686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</p:spTree>
    <p:extLst>
      <p:ext uri="{BB962C8B-B14F-4D97-AF65-F5344CB8AC3E}">
        <p14:creationId xmlns:p14="http://schemas.microsoft.com/office/powerpoint/2010/main" val="110612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571750"/>
            <a:ext cx="8388350" cy="6858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Временный персонал на Олимпиаде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4739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9321&quot;&gt;&lt;object type=&quot;3&quot; unique_id=&quot;48392&quot;&gt;&lt;property id=&quot;20148&quot; value=&quot;5&quot;/&gt;&lt;property id=&quot;20300&quot; value=&quot;Slide 8 - &amp;quot;QUESTIONS &amp;amp; ANSWERS &amp;quot;&quot;/&gt;&lt;property id=&quot;20307&quot; value=&quot;648&quot;/&gt;&lt;/object&gt;&lt;object type=&quot;3&quot; unique_id=&quot;48553&quot;&gt;&lt;property id=&quot;20148&quot; value=&quot;5&quot;/&gt;&lt;property id=&quot;20300&quot; value=&quot;Slide 6&quot;/&gt;&lt;property id=&quot;20307&quot; value=&quot;652&quot;/&gt;&lt;/object&gt;&lt;object type=&quot;3&quot; unique_id=&quot;48842&quot;&gt;&lt;property id=&quot;20148&quot; value=&quot;5&quot;/&gt;&lt;property id=&quot;20300&quot; value=&quot;Slide 1&quot;/&gt;&lt;property id=&quot;20307&quot; value=&quot;659&quot;/&gt;&lt;/object&gt;&lt;object type=&quot;3&quot; unique_id=&quot;48843&quot;&gt;&lt;property id=&quot;20148&quot; value=&quot;5&quot;/&gt;&lt;property id=&quot;20300&quot; value=&quot;Slide 2&quot;/&gt;&lt;property id=&quot;20307&quot; value=&quot;660&quot;/&gt;&lt;/object&gt;&lt;object type=&quot;3&quot; unique_id=&quot;48844&quot;&gt;&lt;property id=&quot;20148&quot; value=&quot;5&quot;/&gt;&lt;property id=&quot;20300&quot; value=&quot;Slide 3&quot;/&gt;&lt;property id=&quot;20307&quot; value=&quot;661&quot;/&gt;&lt;/object&gt;&lt;object type=&quot;3&quot; unique_id=&quot;48845&quot;&gt;&lt;property id=&quot;20148&quot; value=&quot;5&quot;/&gt;&lt;property id=&quot;20300&quot; value=&quot;Slide 4&quot;/&gt;&lt;property id=&quot;20307&quot; value=&quot;663&quot;/&gt;&lt;/object&gt;&lt;object type=&quot;3&quot; unique_id=&quot;48846&quot;&gt;&lt;property id=&quot;20148&quot; value=&quot;5&quot;/&gt;&lt;property id=&quot;20300&quot; value=&quot;Slide 5&quot;/&gt;&lt;property id=&quot;20307&quot; value=&quot;662&quot;/&gt;&lt;/object&gt;&lt;object type=&quot;3&quot; unique_id=&quot;48847&quot;&gt;&lt;property id=&quot;20148&quot; value=&quot;5&quot;/&gt;&lt;property id=&quot;20300&quot; value=&quot;Slide 7&quot;/&gt;&lt;property id=&quot;20307&quot; value=&quot;664&quot;/&gt;&lt;/object&gt;&lt;/object&gt;&lt;object type=&quot;8&quot; unique_id=&quot;19337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16x9_Olympic_Paralympic_template_20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2135</TotalTime>
  <Words>823</Words>
  <Application>Microsoft Office PowerPoint</Application>
  <PresentationFormat>Экран (16:9)</PresentationFormat>
  <Paragraphs>159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16x9_Olympic_Paralympic_template_2012</vt:lpstr>
      <vt:lpstr>Тема Office</vt:lpstr>
      <vt:lpstr>Программа привлечения временного персонала на период организации и проведения Олимпийских и Паралимпийских Игр</vt:lpstr>
      <vt:lpstr>Два общенациональных и мировых события</vt:lpstr>
      <vt:lpstr> Олимпийские и Паралимпийские Игры в Сочи – это…</vt:lpstr>
      <vt:lpstr>Презентация PowerPoint</vt:lpstr>
      <vt:lpstr>Функциональные направления</vt:lpstr>
      <vt:lpstr>Презентация PowerPoint</vt:lpstr>
      <vt:lpstr>Презентация PowerPoint</vt:lpstr>
      <vt:lpstr>Центр Олимпийской Карьеры  </vt:lpstr>
      <vt:lpstr>Временный персонал на Олимпиаде</vt:lpstr>
      <vt:lpstr>    Персонал Олимпийских Игр</vt:lpstr>
      <vt:lpstr>Цели Программы</vt:lpstr>
      <vt:lpstr> Временный персонал </vt:lpstr>
      <vt:lpstr>Возможности Оргкомитета</vt:lpstr>
      <vt:lpstr>  Формы привлечения временного персонала </vt:lpstr>
      <vt:lpstr> Программа Временные сотрудники</vt:lpstr>
      <vt:lpstr>Программа Временные сотрудники Этапы привлечения </vt:lpstr>
      <vt:lpstr>Мотивация</vt:lpstr>
      <vt:lpstr> Этапы отбора кандидатов</vt:lpstr>
      <vt:lpstr>Презентация PowerPoint</vt:lpstr>
      <vt:lpstr>Спасибо за Ваше внимание!</vt:lpstr>
    </vt:vector>
  </TitlesOfParts>
  <Company>sochi-2014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okostina</dc:creator>
  <cp:lastModifiedBy>Данилевич</cp:lastModifiedBy>
  <cp:revision>180</cp:revision>
  <dcterms:created xsi:type="dcterms:W3CDTF">2012-03-28T17:59:58Z</dcterms:created>
  <dcterms:modified xsi:type="dcterms:W3CDTF">2013-11-06T11:08:27Z</dcterms:modified>
</cp:coreProperties>
</file>