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2012 год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имеющие неудовлетворительно экономические показатели</c:v>
                </c:pt>
                <c:pt idx="1">
                  <c:v>по вопросу выплаты заработной платы ниже прожиточного минимума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</c:v>
                </c:pt>
                <c:pt idx="1">
                  <c:v>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 год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имеющие неудовлетворительно экономические показатели</c:v>
                </c:pt>
                <c:pt idx="1">
                  <c:v>по вопросу выплаты заработной платы ниже прожиточного минимума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</c:v>
                </c:pt>
                <c:pt idx="1">
                  <c:v>10</c:v>
                </c:pt>
              </c:numCache>
            </c:numRef>
          </c:val>
        </c:ser>
        <c:dLbls>
          <c:showVal val="1"/>
        </c:dLbls>
        <c:shape val="cylinder"/>
        <c:axId val="54365184"/>
        <c:axId val="54383360"/>
        <c:axId val="0"/>
      </c:bar3DChart>
      <c:catAx>
        <c:axId val="54365184"/>
        <c:scaling>
          <c:orientation val="minMax"/>
        </c:scaling>
        <c:axPos val="b"/>
        <c:numFmt formatCode="General" sourceLinked="1"/>
        <c:majorTickMark val="none"/>
        <c:tickLblPos val="nextTo"/>
        <c:crossAx val="54383360"/>
        <c:crosses val="autoZero"/>
        <c:auto val="1"/>
        <c:lblAlgn val="ctr"/>
        <c:lblOffset val="100"/>
      </c:catAx>
      <c:valAx>
        <c:axId val="5438336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5436518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2012 год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наличие задолженности в бюджеты всех уровней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188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 год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наличие задолженности в бюджеты всех уровней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237</c:v>
                </c:pt>
              </c:numCache>
            </c:numRef>
          </c:val>
        </c:ser>
        <c:dLbls>
          <c:showVal val="1"/>
        </c:dLbls>
        <c:shape val="cone"/>
        <c:axId val="63063936"/>
        <c:axId val="63065472"/>
        <c:axId val="0"/>
      </c:bar3DChart>
      <c:catAx>
        <c:axId val="63063936"/>
        <c:scaling>
          <c:orientation val="minMax"/>
        </c:scaling>
        <c:axPos val="b"/>
        <c:numFmt formatCode="General" sourceLinked="1"/>
        <c:majorTickMark val="none"/>
        <c:tickLblPos val="nextTo"/>
        <c:crossAx val="63065472"/>
        <c:crosses val="autoZero"/>
        <c:auto val="1"/>
        <c:lblAlgn val="ctr"/>
        <c:lblOffset val="100"/>
      </c:catAx>
      <c:valAx>
        <c:axId val="6306547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63063936"/>
        <c:crosses val="autoZero"/>
        <c:crossBetween val="between"/>
        <c:minorUnit val="20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6AA15D-6895-48A3-92F2-1FAC065BE2C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69E8E0-72A0-45D5-BF2A-6211B75CF56B}">
      <dgm:prSet phldrT="[Текст]" custT="1"/>
      <dgm:spPr/>
      <dgm:t>
        <a:bodyPr/>
        <a:lstStyle/>
        <a:p>
          <a:r>
            <a:rPr lang="ru-RU" sz="1800" b="1" i="0" smtClean="0">
              <a:solidFill>
                <a:srgbClr val="7030A0"/>
              </a:solidFill>
              <a:latin typeface="Batang" pitchFamily="18" charset="-127"/>
              <a:ea typeface="Batang" pitchFamily="18" charset="-127"/>
            </a:rPr>
            <a:t>Наличие задолженности в бюджет всех уровней</a:t>
          </a:r>
          <a:endParaRPr lang="ru-RU" sz="1800" b="1" i="0" dirty="0">
            <a:solidFill>
              <a:srgbClr val="7030A0"/>
            </a:solidFill>
            <a:latin typeface="Batang" pitchFamily="18" charset="-127"/>
            <a:ea typeface="Batang" pitchFamily="18" charset="-127"/>
          </a:endParaRPr>
        </a:p>
      </dgm:t>
    </dgm:pt>
    <dgm:pt modelId="{73591618-4011-403A-AECA-963FE32798E7}" type="parTrans" cxnId="{97C7A5A9-87C9-4EC9-9F73-5F8D8F2B6BB6}">
      <dgm:prSet/>
      <dgm:spPr/>
      <dgm:t>
        <a:bodyPr/>
        <a:lstStyle/>
        <a:p>
          <a:endParaRPr lang="ru-RU"/>
        </a:p>
      </dgm:t>
    </dgm:pt>
    <dgm:pt modelId="{7497BA97-1504-4A5F-89F9-623C5C0A609D}" type="sibTrans" cxnId="{97C7A5A9-87C9-4EC9-9F73-5F8D8F2B6BB6}">
      <dgm:prSet/>
      <dgm:spPr/>
      <dgm:t>
        <a:bodyPr/>
        <a:lstStyle/>
        <a:p>
          <a:endParaRPr lang="ru-RU"/>
        </a:p>
      </dgm:t>
    </dgm:pt>
    <dgm:pt modelId="{F100A86D-1225-41D1-A6E5-9F74B0DF6FF5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rgbClr val="7030A0"/>
              </a:solidFill>
              <a:latin typeface="Batang" pitchFamily="18" charset="-127"/>
              <a:ea typeface="Batang" pitchFamily="18" charset="-127"/>
            </a:rPr>
            <a:t>Имеющие неудовлетворительно экономические показатели</a:t>
          </a:r>
        </a:p>
      </dgm:t>
    </dgm:pt>
    <dgm:pt modelId="{61E91F74-0822-4EFD-A498-6FF4F0441B5B}" type="parTrans" cxnId="{354D855F-BF5B-4905-B059-A526E5520ECF}">
      <dgm:prSet/>
      <dgm:spPr/>
      <dgm:t>
        <a:bodyPr/>
        <a:lstStyle/>
        <a:p>
          <a:endParaRPr lang="ru-RU"/>
        </a:p>
      </dgm:t>
    </dgm:pt>
    <dgm:pt modelId="{65105B8F-7DEF-42F9-975F-2457276EC2A3}" type="sibTrans" cxnId="{354D855F-BF5B-4905-B059-A526E5520ECF}">
      <dgm:prSet/>
      <dgm:spPr/>
      <dgm:t>
        <a:bodyPr/>
        <a:lstStyle/>
        <a:p>
          <a:endParaRPr lang="ru-RU"/>
        </a:p>
      </dgm:t>
    </dgm:pt>
    <dgm:pt modelId="{CA77DE04-028E-44F0-B043-1ED10209336E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rgbClr val="7030A0"/>
              </a:solidFill>
              <a:latin typeface="Batang" pitchFamily="18" charset="-127"/>
              <a:ea typeface="Batang" pitchFamily="18" charset="-127"/>
            </a:rPr>
            <a:t>По вопросу выплаты заработной платы ниже прожиточного минимума</a:t>
          </a:r>
        </a:p>
      </dgm:t>
    </dgm:pt>
    <dgm:pt modelId="{6F5FA9CE-EEBD-489D-A7D4-A30F2F2CB207}" type="parTrans" cxnId="{811A3EA7-87AF-4D4B-A7D5-EA936F32BCF1}">
      <dgm:prSet/>
      <dgm:spPr/>
      <dgm:t>
        <a:bodyPr/>
        <a:lstStyle/>
        <a:p>
          <a:endParaRPr lang="ru-RU"/>
        </a:p>
      </dgm:t>
    </dgm:pt>
    <dgm:pt modelId="{D7C86BD3-22D8-4358-A1B6-4617BBBC9FE7}" type="sibTrans" cxnId="{811A3EA7-87AF-4D4B-A7D5-EA936F32BCF1}">
      <dgm:prSet/>
      <dgm:spPr/>
      <dgm:t>
        <a:bodyPr/>
        <a:lstStyle/>
        <a:p>
          <a:endParaRPr lang="ru-RU"/>
        </a:p>
      </dgm:t>
    </dgm:pt>
    <dgm:pt modelId="{A183AA9E-7F15-4326-BB95-A6A488B35C30}" type="pres">
      <dgm:prSet presAssocID="{3E6AA15D-6895-48A3-92F2-1FAC065BE2CD}" presName="linearFlow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7E7FDE-B9DD-4289-80F2-DFD1685FAFBC}" type="pres">
      <dgm:prSet presAssocID="{DA69E8E0-72A0-45D5-BF2A-6211B75CF56B}" presName="composite" presStyleCnt="0"/>
      <dgm:spPr/>
    </dgm:pt>
    <dgm:pt modelId="{78BD9B5D-BE9A-4A14-AE57-23F364A1F4C6}" type="pres">
      <dgm:prSet presAssocID="{DA69E8E0-72A0-45D5-BF2A-6211B75CF56B}" presName="imgShp" presStyleLbl="fgImgPlace1" presStyleIdx="0" presStyleCnt="3"/>
      <dgm:spPr/>
    </dgm:pt>
    <dgm:pt modelId="{3FBEC3CB-133A-4C3F-9D52-F60475C19900}" type="pres">
      <dgm:prSet presAssocID="{DA69E8E0-72A0-45D5-BF2A-6211B75CF56B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71051E-63FF-43CF-84AE-7FAE2315EB92}" type="pres">
      <dgm:prSet presAssocID="{7497BA97-1504-4A5F-89F9-623C5C0A609D}" presName="spacing" presStyleCnt="0"/>
      <dgm:spPr/>
    </dgm:pt>
    <dgm:pt modelId="{2B5828BB-58EC-4725-B32D-36B8AED01B66}" type="pres">
      <dgm:prSet presAssocID="{F100A86D-1225-41D1-A6E5-9F74B0DF6FF5}" presName="composite" presStyleCnt="0"/>
      <dgm:spPr/>
    </dgm:pt>
    <dgm:pt modelId="{9EA334BA-7C62-45D5-BEC5-3CDF4C05B5CF}" type="pres">
      <dgm:prSet presAssocID="{F100A86D-1225-41D1-A6E5-9F74B0DF6FF5}" presName="imgShp" presStyleLbl="fgImgPlace1" presStyleIdx="1" presStyleCnt="3"/>
      <dgm:spPr/>
    </dgm:pt>
    <dgm:pt modelId="{F9D0E9B8-B1E4-4D0D-8C9A-E0FADF44A24F}" type="pres">
      <dgm:prSet presAssocID="{F100A86D-1225-41D1-A6E5-9F74B0DF6FF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A3160-DE53-4E67-93FB-207A892B18E2}" type="pres">
      <dgm:prSet presAssocID="{65105B8F-7DEF-42F9-975F-2457276EC2A3}" presName="spacing" presStyleCnt="0"/>
      <dgm:spPr/>
    </dgm:pt>
    <dgm:pt modelId="{156DA0D9-2C1E-43D1-9F13-E157EA613FCA}" type="pres">
      <dgm:prSet presAssocID="{CA77DE04-028E-44F0-B043-1ED10209336E}" presName="composite" presStyleCnt="0"/>
      <dgm:spPr/>
    </dgm:pt>
    <dgm:pt modelId="{99DC7166-C798-4F34-B5C1-B2FA0EC3E172}" type="pres">
      <dgm:prSet presAssocID="{CA77DE04-028E-44F0-B043-1ED10209336E}" presName="imgShp" presStyleLbl="fgImgPlace1" presStyleIdx="2" presStyleCnt="3"/>
      <dgm:spPr/>
    </dgm:pt>
    <dgm:pt modelId="{1A597C2B-0C4A-43B5-8E0D-C67228530E8B}" type="pres">
      <dgm:prSet presAssocID="{CA77DE04-028E-44F0-B043-1ED10209336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8FC849-AD90-47BB-830B-6D65F07EC549}" type="presOf" srcId="{3E6AA15D-6895-48A3-92F2-1FAC065BE2CD}" destId="{A183AA9E-7F15-4326-BB95-A6A488B35C30}" srcOrd="0" destOrd="0" presId="urn:microsoft.com/office/officeart/2005/8/layout/vList3"/>
    <dgm:cxn modelId="{97C7A5A9-87C9-4EC9-9F73-5F8D8F2B6BB6}" srcId="{3E6AA15D-6895-48A3-92F2-1FAC065BE2CD}" destId="{DA69E8E0-72A0-45D5-BF2A-6211B75CF56B}" srcOrd="0" destOrd="0" parTransId="{73591618-4011-403A-AECA-963FE32798E7}" sibTransId="{7497BA97-1504-4A5F-89F9-623C5C0A609D}"/>
    <dgm:cxn modelId="{6E983F55-8CBE-4C18-AF17-BF8F41301ED2}" type="presOf" srcId="{DA69E8E0-72A0-45D5-BF2A-6211B75CF56B}" destId="{3FBEC3CB-133A-4C3F-9D52-F60475C19900}" srcOrd="0" destOrd="0" presId="urn:microsoft.com/office/officeart/2005/8/layout/vList3"/>
    <dgm:cxn modelId="{91E82FD9-6DDF-4A71-BDC6-52F5028AA810}" type="presOf" srcId="{F100A86D-1225-41D1-A6E5-9F74B0DF6FF5}" destId="{F9D0E9B8-B1E4-4D0D-8C9A-E0FADF44A24F}" srcOrd="0" destOrd="0" presId="urn:microsoft.com/office/officeart/2005/8/layout/vList3"/>
    <dgm:cxn modelId="{48D51490-8B52-461D-91ED-7B734E6A5F83}" type="presOf" srcId="{CA77DE04-028E-44F0-B043-1ED10209336E}" destId="{1A597C2B-0C4A-43B5-8E0D-C67228530E8B}" srcOrd="0" destOrd="0" presId="urn:microsoft.com/office/officeart/2005/8/layout/vList3"/>
    <dgm:cxn modelId="{354D855F-BF5B-4905-B059-A526E5520ECF}" srcId="{3E6AA15D-6895-48A3-92F2-1FAC065BE2CD}" destId="{F100A86D-1225-41D1-A6E5-9F74B0DF6FF5}" srcOrd="1" destOrd="0" parTransId="{61E91F74-0822-4EFD-A498-6FF4F0441B5B}" sibTransId="{65105B8F-7DEF-42F9-975F-2457276EC2A3}"/>
    <dgm:cxn modelId="{811A3EA7-87AF-4D4B-A7D5-EA936F32BCF1}" srcId="{3E6AA15D-6895-48A3-92F2-1FAC065BE2CD}" destId="{CA77DE04-028E-44F0-B043-1ED10209336E}" srcOrd="2" destOrd="0" parTransId="{6F5FA9CE-EEBD-489D-A7D4-A30F2F2CB207}" sibTransId="{D7C86BD3-22D8-4358-A1B6-4617BBBC9FE7}"/>
    <dgm:cxn modelId="{A8DFA387-995C-435D-9554-495ED9F65B1D}" type="presParOf" srcId="{A183AA9E-7F15-4326-BB95-A6A488B35C30}" destId="{8C7E7FDE-B9DD-4289-80F2-DFD1685FAFBC}" srcOrd="0" destOrd="0" presId="urn:microsoft.com/office/officeart/2005/8/layout/vList3"/>
    <dgm:cxn modelId="{730217B4-E865-44FD-BC9F-DE844FED65A1}" type="presParOf" srcId="{8C7E7FDE-B9DD-4289-80F2-DFD1685FAFBC}" destId="{78BD9B5D-BE9A-4A14-AE57-23F364A1F4C6}" srcOrd="0" destOrd="0" presId="urn:microsoft.com/office/officeart/2005/8/layout/vList3"/>
    <dgm:cxn modelId="{9E84A9EA-9325-4C81-A561-BEE6FD4C0F64}" type="presParOf" srcId="{8C7E7FDE-B9DD-4289-80F2-DFD1685FAFBC}" destId="{3FBEC3CB-133A-4C3F-9D52-F60475C19900}" srcOrd="1" destOrd="0" presId="urn:microsoft.com/office/officeart/2005/8/layout/vList3"/>
    <dgm:cxn modelId="{FF7EE87A-514B-4C90-90E5-3E90E19C4FC6}" type="presParOf" srcId="{A183AA9E-7F15-4326-BB95-A6A488B35C30}" destId="{6871051E-63FF-43CF-84AE-7FAE2315EB92}" srcOrd="1" destOrd="0" presId="urn:microsoft.com/office/officeart/2005/8/layout/vList3"/>
    <dgm:cxn modelId="{A2096CC4-A707-48EF-B616-0AE4F59A4B61}" type="presParOf" srcId="{A183AA9E-7F15-4326-BB95-A6A488B35C30}" destId="{2B5828BB-58EC-4725-B32D-36B8AED01B66}" srcOrd="2" destOrd="0" presId="urn:microsoft.com/office/officeart/2005/8/layout/vList3"/>
    <dgm:cxn modelId="{CC2DF9C4-9832-4D5B-87C3-1E7F7FDC102F}" type="presParOf" srcId="{2B5828BB-58EC-4725-B32D-36B8AED01B66}" destId="{9EA334BA-7C62-45D5-BEC5-3CDF4C05B5CF}" srcOrd="0" destOrd="0" presId="urn:microsoft.com/office/officeart/2005/8/layout/vList3"/>
    <dgm:cxn modelId="{3673943A-8AFA-453B-9910-5E2B609C16FF}" type="presParOf" srcId="{2B5828BB-58EC-4725-B32D-36B8AED01B66}" destId="{F9D0E9B8-B1E4-4D0D-8C9A-E0FADF44A24F}" srcOrd="1" destOrd="0" presId="urn:microsoft.com/office/officeart/2005/8/layout/vList3"/>
    <dgm:cxn modelId="{405C74F1-57B1-41B4-9E88-C8D08F65F860}" type="presParOf" srcId="{A183AA9E-7F15-4326-BB95-A6A488B35C30}" destId="{40CA3160-DE53-4E67-93FB-207A892B18E2}" srcOrd="3" destOrd="0" presId="urn:microsoft.com/office/officeart/2005/8/layout/vList3"/>
    <dgm:cxn modelId="{2198DBF4-CE93-48BB-BA1E-FB1FEEBCCFB9}" type="presParOf" srcId="{A183AA9E-7F15-4326-BB95-A6A488B35C30}" destId="{156DA0D9-2C1E-43D1-9F13-E157EA613FCA}" srcOrd="4" destOrd="0" presId="urn:microsoft.com/office/officeart/2005/8/layout/vList3"/>
    <dgm:cxn modelId="{8AC6DDD9-DA29-40B0-A807-840FFFC9D7F1}" type="presParOf" srcId="{156DA0D9-2C1E-43D1-9F13-E157EA613FCA}" destId="{99DC7166-C798-4F34-B5C1-B2FA0EC3E172}" srcOrd="0" destOrd="0" presId="urn:microsoft.com/office/officeart/2005/8/layout/vList3"/>
    <dgm:cxn modelId="{25E35B3E-9493-4F1C-8916-668E4435519F}" type="presParOf" srcId="{156DA0D9-2C1E-43D1-9F13-E157EA613FCA}" destId="{1A597C2B-0C4A-43B5-8E0D-C67228530E8B}" srcOrd="1" destOrd="0" presId="urn:microsoft.com/office/officeart/2005/8/layout/v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6AA15D-6895-48A3-92F2-1FAC065BE2C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69E8E0-72A0-45D5-BF2A-6211B75CF56B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rgbClr val="7030A0"/>
              </a:solidFill>
              <a:latin typeface="Batang" pitchFamily="18" charset="-127"/>
              <a:ea typeface="Batang" pitchFamily="18" charset="-127"/>
            </a:rPr>
            <a:t>наличие задолженности в бюджет всех уровней</a:t>
          </a:r>
          <a:endParaRPr lang="ru-RU" sz="1800" b="1" i="0" dirty="0">
            <a:solidFill>
              <a:srgbClr val="7030A0"/>
            </a:solidFill>
            <a:latin typeface="Batang" pitchFamily="18" charset="-127"/>
            <a:ea typeface="Batang" pitchFamily="18" charset="-127"/>
          </a:endParaRPr>
        </a:p>
      </dgm:t>
    </dgm:pt>
    <dgm:pt modelId="{73591618-4011-403A-AECA-963FE32798E7}" type="parTrans" cxnId="{97C7A5A9-87C9-4EC9-9F73-5F8D8F2B6BB6}">
      <dgm:prSet/>
      <dgm:spPr/>
      <dgm:t>
        <a:bodyPr/>
        <a:lstStyle/>
        <a:p>
          <a:endParaRPr lang="ru-RU"/>
        </a:p>
      </dgm:t>
    </dgm:pt>
    <dgm:pt modelId="{7497BA97-1504-4A5F-89F9-623C5C0A609D}" type="sibTrans" cxnId="{97C7A5A9-87C9-4EC9-9F73-5F8D8F2B6BB6}">
      <dgm:prSet/>
      <dgm:spPr/>
      <dgm:t>
        <a:bodyPr/>
        <a:lstStyle/>
        <a:p>
          <a:endParaRPr lang="ru-RU"/>
        </a:p>
      </dgm:t>
    </dgm:pt>
    <dgm:pt modelId="{F100A86D-1225-41D1-A6E5-9F74B0DF6FF5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rgbClr val="7030A0"/>
              </a:solidFill>
              <a:latin typeface="Batang" pitchFamily="18" charset="-127"/>
              <a:ea typeface="Batang" pitchFamily="18" charset="-127"/>
            </a:rPr>
            <a:t>имеющие неудовлетворительно экономические показатели</a:t>
          </a:r>
        </a:p>
      </dgm:t>
    </dgm:pt>
    <dgm:pt modelId="{61E91F74-0822-4EFD-A498-6FF4F0441B5B}" type="parTrans" cxnId="{354D855F-BF5B-4905-B059-A526E5520ECF}">
      <dgm:prSet/>
      <dgm:spPr/>
      <dgm:t>
        <a:bodyPr/>
        <a:lstStyle/>
        <a:p>
          <a:endParaRPr lang="ru-RU"/>
        </a:p>
      </dgm:t>
    </dgm:pt>
    <dgm:pt modelId="{65105B8F-7DEF-42F9-975F-2457276EC2A3}" type="sibTrans" cxnId="{354D855F-BF5B-4905-B059-A526E5520ECF}">
      <dgm:prSet/>
      <dgm:spPr/>
      <dgm:t>
        <a:bodyPr/>
        <a:lstStyle/>
        <a:p>
          <a:endParaRPr lang="ru-RU"/>
        </a:p>
      </dgm:t>
    </dgm:pt>
    <dgm:pt modelId="{CA77DE04-028E-44F0-B043-1ED10209336E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rgbClr val="7030A0"/>
              </a:solidFill>
              <a:latin typeface="Batang" pitchFamily="18" charset="-127"/>
              <a:ea typeface="Batang" pitchFamily="18" charset="-127"/>
            </a:rPr>
            <a:t>по вопросу выплаты заработной платы ниже прожиточного минимума</a:t>
          </a:r>
        </a:p>
      </dgm:t>
    </dgm:pt>
    <dgm:pt modelId="{6F5FA9CE-EEBD-489D-A7D4-A30F2F2CB207}" type="parTrans" cxnId="{811A3EA7-87AF-4D4B-A7D5-EA936F32BCF1}">
      <dgm:prSet/>
      <dgm:spPr/>
      <dgm:t>
        <a:bodyPr/>
        <a:lstStyle/>
        <a:p>
          <a:endParaRPr lang="ru-RU"/>
        </a:p>
      </dgm:t>
    </dgm:pt>
    <dgm:pt modelId="{D7C86BD3-22D8-4358-A1B6-4617BBBC9FE7}" type="sibTrans" cxnId="{811A3EA7-87AF-4D4B-A7D5-EA936F32BCF1}">
      <dgm:prSet/>
      <dgm:spPr/>
      <dgm:t>
        <a:bodyPr/>
        <a:lstStyle/>
        <a:p>
          <a:endParaRPr lang="ru-RU"/>
        </a:p>
      </dgm:t>
    </dgm:pt>
    <dgm:pt modelId="{A183AA9E-7F15-4326-BB95-A6A488B35C30}" type="pres">
      <dgm:prSet presAssocID="{3E6AA15D-6895-48A3-92F2-1FAC065BE2CD}" presName="linearFlow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7E7FDE-B9DD-4289-80F2-DFD1685FAFBC}" type="pres">
      <dgm:prSet presAssocID="{DA69E8E0-72A0-45D5-BF2A-6211B75CF56B}" presName="composite" presStyleCnt="0"/>
      <dgm:spPr/>
    </dgm:pt>
    <dgm:pt modelId="{78BD9B5D-BE9A-4A14-AE57-23F364A1F4C6}" type="pres">
      <dgm:prSet presAssocID="{DA69E8E0-72A0-45D5-BF2A-6211B75CF56B}" presName="imgShp" presStyleLbl="fgImgPlace1" presStyleIdx="0" presStyleCnt="3"/>
      <dgm:spPr/>
    </dgm:pt>
    <dgm:pt modelId="{3FBEC3CB-133A-4C3F-9D52-F60475C19900}" type="pres">
      <dgm:prSet presAssocID="{DA69E8E0-72A0-45D5-BF2A-6211B75CF56B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71051E-63FF-43CF-84AE-7FAE2315EB92}" type="pres">
      <dgm:prSet presAssocID="{7497BA97-1504-4A5F-89F9-623C5C0A609D}" presName="spacing" presStyleCnt="0"/>
      <dgm:spPr/>
    </dgm:pt>
    <dgm:pt modelId="{2B5828BB-58EC-4725-B32D-36B8AED01B66}" type="pres">
      <dgm:prSet presAssocID="{F100A86D-1225-41D1-A6E5-9F74B0DF6FF5}" presName="composite" presStyleCnt="0"/>
      <dgm:spPr/>
    </dgm:pt>
    <dgm:pt modelId="{9EA334BA-7C62-45D5-BEC5-3CDF4C05B5CF}" type="pres">
      <dgm:prSet presAssocID="{F100A86D-1225-41D1-A6E5-9F74B0DF6FF5}" presName="imgShp" presStyleLbl="fgImgPlace1" presStyleIdx="1" presStyleCnt="3"/>
      <dgm:spPr/>
    </dgm:pt>
    <dgm:pt modelId="{F9D0E9B8-B1E4-4D0D-8C9A-E0FADF44A24F}" type="pres">
      <dgm:prSet presAssocID="{F100A86D-1225-41D1-A6E5-9F74B0DF6FF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A3160-DE53-4E67-93FB-207A892B18E2}" type="pres">
      <dgm:prSet presAssocID="{65105B8F-7DEF-42F9-975F-2457276EC2A3}" presName="spacing" presStyleCnt="0"/>
      <dgm:spPr/>
    </dgm:pt>
    <dgm:pt modelId="{156DA0D9-2C1E-43D1-9F13-E157EA613FCA}" type="pres">
      <dgm:prSet presAssocID="{CA77DE04-028E-44F0-B043-1ED10209336E}" presName="composite" presStyleCnt="0"/>
      <dgm:spPr/>
    </dgm:pt>
    <dgm:pt modelId="{99DC7166-C798-4F34-B5C1-B2FA0EC3E172}" type="pres">
      <dgm:prSet presAssocID="{CA77DE04-028E-44F0-B043-1ED10209336E}" presName="imgShp" presStyleLbl="fgImgPlace1" presStyleIdx="2" presStyleCnt="3"/>
      <dgm:spPr/>
    </dgm:pt>
    <dgm:pt modelId="{1A597C2B-0C4A-43B5-8E0D-C67228530E8B}" type="pres">
      <dgm:prSet presAssocID="{CA77DE04-028E-44F0-B043-1ED10209336E}" presName="txShp" presStyleLbl="node1" presStyleIdx="2" presStyleCnt="3" custLinFactNeighborX="-216" custLinFactNeighborY="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C7A5A9-87C9-4EC9-9F73-5F8D8F2B6BB6}" srcId="{3E6AA15D-6895-48A3-92F2-1FAC065BE2CD}" destId="{DA69E8E0-72A0-45D5-BF2A-6211B75CF56B}" srcOrd="0" destOrd="0" parTransId="{73591618-4011-403A-AECA-963FE32798E7}" sibTransId="{7497BA97-1504-4A5F-89F9-623C5C0A609D}"/>
    <dgm:cxn modelId="{13B2FF58-E7CB-4694-95A6-232191E3B531}" type="presOf" srcId="{F100A86D-1225-41D1-A6E5-9F74B0DF6FF5}" destId="{F9D0E9B8-B1E4-4D0D-8C9A-E0FADF44A24F}" srcOrd="0" destOrd="0" presId="urn:microsoft.com/office/officeart/2005/8/layout/vList3"/>
    <dgm:cxn modelId="{510B4997-D740-43E1-9A6A-0D6E991DB3E0}" type="presOf" srcId="{DA69E8E0-72A0-45D5-BF2A-6211B75CF56B}" destId="{3FBEC3CB-133A-4C3F-9D52-F60475C19900}" srcOrd="0" destOrd="0" presId="urn:microsoft.com/office/officeart/2005/8/layout/vList3"/>
    <dgm:cxn modelId="{FA7D225C-9175-4297-904C-FC9B8A195511}" type="presOf" srcId="{CA77DE04-028E-44F0-B043-1ED10209336E}" destId="{1A597C2B-0C4A-43B5-8E0D-C67228530E8B}" srcOrd="0" destOrd="0" presId="urn:microsoft.com/office/officeart/2005/8/layout/vList3"/>
    <dgm:cxn modelId="{354D855F-BF5B-4905-B059-A526E5520ECF}" srcId="{3E6AA15D-6895-48A3-92F2-1FAC065BE2CD}" destId="{F100A86D-1225-41D1-A6E5-9F74B0DF6FF5}" srcOrd="1" destOrd="0" parTransId="{61E91F74-0822-4EFD-A498-6FF4F0441B5B}" sibTransId="{65105B8F-7DEF-42F9-975F-2457276EC2A3}"/>
    <dgm:cxn modelId="{99EFEEF7-90B0-40A5-9030-BF8E40AF2F91}" type="presOf" srcId="{3E6AA15D-6895-48A3-92F2-1FAC065BE2CD}" destId="{A183AA9E-7F15-4326-BB95-A6A488B35C30}" srcOrd="0" destOrd="0" presId="urn:microsoft.com/office/officeart/2005/8/layout/vList3"/>
    <dgm:cxn modelId="{811A3EA7-87AF-4D4B-A7D5-EA936F32BCF1}" srcId="{3E6AA15D-6895-48A3-92F2-1FAC065BE2CD}" destId="{CA77DE04-028E-44F0-B043-1ED10209336E}" srcOrd="2" destOrd="0" parTransId="{6F5FA9CE-EEBD-489D-A7D4-A30F2F2CB207}" sibTransId="{D7C86BD3-22D8-4358-A1B6-4617BBBC9FE7}"/>
    <dgm:cxn modelId="{9D60420A-91FD-405A-BBD0-6D9CBE49E42C}" type="presParOf" srcId="{A183AA9E-7F15-4326-BB95-A6A488B35C30}" destId="{8C7E7FDE-B9DD-4289-80F2-DFD1685FAFBC}" srcOrd="0" destOrd="0" presId="urn:microsoft.com/office/officeart/2005/8/layout/vList3"/>
    <dgm:cxn modelId="{BFB44097-3EBD-463E-A112-ADA74C1665E0}" type="presParOf" srcId="{8C7E7FDE-B9DD-4289-80F2-DFD1685FAFBC}" destId="{78BD9B5D-BE9A-4A14-AE57-23F364A1F4C6}" srcOrd="0" destOrd="0" presId="urn:microsoft.com/office/officeart/2005/8/layout/vList3"/>
    <dgm:cxn modelId="{E396B58B-9993-4DE2-A22C-62F7690C31FB}" type="presParOf" srcId="{8C7E7FDE-B9DD-4289-80F2-DFD1685FAFBC}" destId="{3FBEC3CB-133A-4C3F-9D52-F60475C19900}" srcOrd="1" destOrd="0" presId="urn:microsoft.com/office/officeart/2005/8/layout/vList3"/>
    <dgm:cxn modelId="{AFB34298-F70B-4C92-B07B-CFB79944BE3C}" type="presParOf" srcId="{A183AA9E-7F15-4326-BB95-A6A488B35C30}" destId="{6871051E-63FF-43CF-84AE-7FAE2315EB92}" srcOrd="1" destOrd="0" presId="urn:microsoft.com/office/officeart/2005/8/layout/vList3"/>
    <dgm:cxn modelId="{459DFEBF-3F57-475E-9FD1-DA858157AA2F}" type="presParOf" srcId="{A183AA9E-7F15-4326-BB95-A6A488B35C30}" destId="{2B5828BB-58EC-4725-B32D-36B8AED01B66}" srcOrd="2" destOrd="0" presId="urn:microsoft.com/office/officeart/2005/8/layout/vList3"/>
    <dgm:cxn modelId="{5284AE47-706D-4684-B96E-ABC2AC8B8F4D}" type="presParOf" srcId="{2B5828BB-58EC-4725-B32D-36B8AED01B66}" destId="{9EA334BA-7C62-45D5-BEC5-3CDF4C05B5CF}" srcOrd="0" destOrd="0" presId="urn:microsoft.com/office/officeart/2005/8/layout/vList3"/>
    <dgm:cxn modelId="{239774C8-282B-4D52-AA2E-EDEE56D2322C}" type="presParOf" srcId="{2B5828BB-58EC-4725-B32D-36B8AED01B66}" destId="{F9D0E9B8-B1E4-4D0D-8C9A-E0FADF44A24F}" srcOrd="1" destOrd="0" presId="urn:microsoft.com/office/officeart/2005/8/layout/vList3"/>
    <dgm:cxn modelId="{26A45DBC-5348-4EFF-A675-0EA7CA0A265B}" type="presParOf" srcId="{A183AA9E-7F15-4326-BB95-A6A488B35C30}" destId="{40CA3160-DE53-4E67-93FB-207A892B18E2}" srcOrd="3" destOrd="0" presId="urn:microsoft.com/office/officeart/2005/8/layout/vList3"/>
    <dgm:cxn modelId="{F07F9E00-C632-4619-9EB3-3E4F1E5127B2}" type="presParOf" srcId="{A183AA9E-7F15-4326-BB95-A6A488B35C30}" destId="{156DA0D9-2C1E-43D1-9F13-E157EA613FCA}" srcOrd="4" destOrd="0" presId="urn:microsoft.com/office/officeart/2005/8/layout/vList3"/>
    <dgm:cxn modelId="{E97127FF-34CA-4AB8-8270-AA7D39E0489D}" type="presParOf" srcId="{156DA0D9-2C1E-43D1-9F13-E157EA613FCA}" destId="{99DC7166-C798-4F34-B5C1-B2FA0EC3E172}" srcOrd="0" destOrd="0" presId="urn:microsoft.com/office/officeart/2005/8/layout/vList3"/>
    <dgm:cxn modelId="{F6C82984-F546-4C0C-9C04-858DBD077F4F}" type="presParOf" srcId="{156DA0D9-2C1E-43D1-9F13-E157EA613FCA}" destId="{1A597C2B-0C4A-43B5-8E0D-C67228530E8B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0C03346-115B-4C5D-A278-FE028B67ACB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E363E45-5857-4FC0-8A21-7D8A64866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Nasfin\почта\Шишова\фото 06-02-2014\DSC_0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04505">
            <a:off x="642910" y="571480"/>
            <a:ext cx="3214678" cy="2137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30425"/>
            <a:ext cx="8643998" cy="2441583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                           </a:t>
            </a:r>
            <a:r>
              <a:rPr lang="ru-RU" sz="5300" b="1" dirty="0" smtClean="0">
                <a:latin typeface="Garamond" pitchFamily="18" charset="0"/>
                <a:cs typeface="Andalus" pitchFamily="18" charset="-78"/>
              </a:rPr>
              <a:t>Итоги работы Координационного Совета</a:t>
            </a:r>
            <a:endParaRPr lang="ru-RU" sz="5300" b="1" dirty="0">
              <a:latin typeface="Garamond" pitchFamily="18" charset="0"/>
              <a:cs typeface="Andalus" pitchFamily="18" charset="-78"/>
            </a:endParaRPr>
          </a:p>
        </p:txBody>
      </p:sp>
      <p:pic>
        <p:nvPicPr>
          <p:cNvPr id="1027" name="Picture 3" descr="\\Nasfin\почта\Шишова\фото 06-02-2014\DSC_02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3707">
            <a:off x="5072066" y="4426450"/>
            <a:ext cx="3071834" cy="2042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786446" y="642918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Garamond" pitchFamily="18" charset="0"/>
                <a:ea typeface="+mj-ea"/>
                <a:cs typeface="Andalus" pitchFamily="18" charset="-78"/>
              </a:rPr>
              <a:t>2012 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0100" y="5072074"/>
            <a:ext cx="28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Garamond" pitchFamily="18" charset="0"/>
                <a:ea typeface="+mj-ea"/>
                <a:cs typeface="Andalus" pitchFamily="18" charset="-78"/>
              </a:rPr>
              <a:t>2013 </a:t>
            </a:r>
            <a:r>
              <a:rPr lang="ru-RU" sz="4800" b="1" dirty="0">
                <a:latin typeface="Garamond" pitchFamily="18" charset="0"/>
                <a:ea typeface="+mj-ea"/>
                <a:cs typeface="Andalus" pitchFamily="18" charset="-78"/>
              </a:rPr>
              <a:t>год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В рамках Совета в 2012 году:</a:t>
            </a:r>
            <a:endParaRPr lang="ru-RU" b="1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571472" y="1643050"/>
            <a:ext cx="5500726" cy="571504"/>
            <a:chOff x="2857488" y="1500174"/>
            <a:chExt cx="3500462" cy="571504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857488" y="1500174"/>
              <a:ext cx="350046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928926" y="1571612"/>
              <a:ext cx="3429024" cy="461665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/>
                <a:t>Проведено заседаний</a:t>
              </a:r>
              <a:endParaRPr lang="ru-RU" sz="24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286512" y="1643050"/>
            <a:ext cx="1500198" cy="571504"/>
            <a:chOff x="4929190" y="5429264"/>
            <a:chExt cx="1500198" cy="57150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4929190" y="5429264"/>
              <a:ext cx="1500198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29190" y="5429264"/>
              <a:ext cx="1500198" cy="52322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16</a:t>
              </a:r>
              <a:endParaRPr lang="ru-RU" sz="2800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71472" y="2357430"/>
            <a:ext cx="5500726" cy="571504"/>
            <a:chOff x="2857488" y="1500174"/>
            <a:chExt cx="3500462" cy="571504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2857488" y="1500174"/>
              <a:ext cx="3500462" cy="57150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928926" y="1571612"/>
              <a:ext cx="3429024" cy="461665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/>
                <a:t>Заслушано</a:t>
              </a:r>
              <a:endParaRPr lang="ru-RU" sz="2400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286512" y="2357428"/>
            <a:ext cx="2286016" cy="571504"/>
            <a:chOff x="4929190" y="5518177"/>
            <a:chExt cx="1500198" cy="711306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4929190" y="5518177"/>
              <a:ext cx="1500198" cy="711306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976071" y="5518183"/>
              <a:ext cx="1406436" cy="651211"/>
            </a:xfrm>
            <a:prstGeom prst="rect">
              <a:avLst/>
            </a:prstGeom>
            <a:no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213 </a:t>
              </a:r>
              <a:r>
                <a:rPr lang="ru-RU" b="1" dirty="0" smtClean="0"/>
                <a:t>организаций</a:t>
              </a:r>
              <a:endParaRPr lang="ru-RU" b="1" dirty="0"/>
            </a:p>
          </p:txBody>
        </p:sp>
      </p:grpSp>
      <p:graphicFrame>
        <p:nvGraphicFramePr>
          <p:cNvPr id="31" name="Схема 30"/>
          <p:cNvGraphicFramePr/>
          <p:nvPr/>
        </p:nvGraphicFramePr>
        <p:xfrm>
          <a:off x="571472" y="3286124"/>
          <a:ext cx="8286808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2928926" y="3000372"/>
            <a:ext cx="3103857" cy="2646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в том числе:</a:t>
            </a:r>
            <a:endParaRPr lang="ru-RU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6858016" y="3500438"/>
            <a:ext cx="714380" cy="461665"/>
          </a:xfrm>
          <a:prstGeom prst="rect">
            <a:avLst/>
          </a:prstGeom>
          <a:solidFill>
            <a:schemeClr val="accent1">
              <a:tint val="50000"/>
              <a:hueOff val="0"/>
              <a:satOff val="0"/>
              <a:lumOff val="0"/>
            </a:schemeClr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188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29454" y="4714884"/>
            <a:ext cx="642942" cy="523220"/>
          </a:xfrm>
          <a:prstGeom prst="rect">
            <a:avLst/>
          </a:prstGeom>
          <a:solidFill>
            <a:schemeClr val="accent1">
              <a:tint val="50000"/>
              <a:hueOff val="0"/>
              <a:satOff val="0"/>
              <a:lumOff val="0"/>
            </a:schemeClr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29454" y="5929330"/>
            <a:ext cx="642942" cy="523220"/>
          </a:xfrm>
          <a:prstGeom prst="rect">
            <a:avLst/>
          </a:prstGeom>
          <a:solidFill>
            <a:schemeClr val="accent1">
              <a:tint val="50000"/>
              <a:hueOff val="0"/>
              <a:satOff val="0"/>
              <a:lumOff val="0"/>
            </a:schemeClr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В рамках Совета в 2013 году:</a:t>
            </a:r>
            <a:endParaRPr lang="ru-RU" b="1" dirty="0"/>
          </a:p>
        </p:txBody>
      </p:sp>
      <p:grpSp>
        <p:nvGrpSpPr>
          <p:cNvPr id="3" name="Группа 5"/>
          <p:cNvGrpSpPr/>
          <p:nvPr/>
        </p:nvGrpSpPr>
        <p:grpSpPr>
          <a:xfrm>
            <a:off x="571472" y="1643050"/>
            <a:ext cx="5500726" cy="571504"/>
            <a:chOff x="2857488" y="1500174"/>
            <a:chExt cx="3500462" cy="571504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857488" y="1500174"/>
              <a:ext cx="350046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928926" y="1571612"/>
              <a:ext cx="3429024" cy="461665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/>
                <a:t>Проведено заседаний</a:t>
              </a:r>
              <a:endParaRPr lang="ru-RU" sz="2400" b="1" dirty="0"/>
            </a:p>
          </p:txBody>
        </p:sp>
      </p:grpSp>
      <p:grpSp>
        <p:nvGrpSpPr>
          <p:cNvPr id="6" name="Группа 14"/>
          <p:cNvGrpSpPr/>
          <p:nvPr/>
        </p:nvGrpSpPr>
        <p:grpSpPr>
          <a:xfrm>
            <a:off x="6286512" y="1643050"/>
            <a:ext cx="1500198" cy="571504"/>
            <a:chOff x="4929190" y="5429264"/>
            <a:chExt cx="1500198" cy="57150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4929190" y="5429264"/>
              <a:ext cx="1500198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29190" y="5429264"/>
              <a:ext cx="1500198" cy="52322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16</a:t>
              </a:r>
              <a:endParaRPr lang="ru-RU" sz="2800" b="1" dirty="0"/>
            </a:p>
          </p:txBody>
        </p:sp>
      </p:grpSp>
      <p:grpSp>
        <p:nvGrpSpPr>
          <p:cNvPr id="8" name="Группа 18"/>
          <p:cNvGrpSpPr/>
          <p:nvPr/>
        </p:nvGrpSpPr>
        <p:grpSpPr>
          <a:xfrm>
            <a:off x="571472" y="2357430"/>
            <a:ext cx="5500726" cy="571504"/>
            <a:chOff x="2857488" y="1500174"/>
            <a:chExt cx="3500462" cy="571504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2857488" y="1500174"/>
              <a:ext cx="3500462" cy="571504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928926" y="1571612"/>
              <a:ext cx="3429024" cy="461665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/>
                <a:t>Заслушано</a:t>
              </a:r>
              <a:endParaRPr lang="ru-RU" sz="2400" b="1" dirty="0"/>
            </a:p>
          </p:txBody>
        </p:sp>
      </p:grpSp>
      <p:grpSp>
        <p:nvGrpSpPr>
          <p:cNvPr id="9" name="Группа 21"/>
          <p:cNvGrpSpPr/>
          <p:nvPr/>
        </p:nvGrpSpPr>
        <p:grpSpPr>
          <a:xfrm>
            <a:off x="6286512" y="2357428"/>
            <a:ext cx="2286016" cy="571504"/>
            <a:chOff x="4929190" y="5518177"/>
            <a:chExt cx="1500198" cy="711306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4929190" y="5518177"/>
              <a:ext cx="1500198" cy="711306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976071" y="5518183"/>
              <a:ext cx="1406436" cy="651211"/>
            </a:xfrm>
            <a:prstGeom prst="rect">
              <a:avLst/>
            </a:prstGeom>
            <a:no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250 </a:t>
              </a:r>
              <a:r>
                <a:rPr lang="ru-RU" b="1" dirty="0" smtClean="0"/>
                <a:t>организаций</a:t>
              </a:r>
              <a:endParaRPr lang="ru-RU" b="1" dirty="0"/>
            </a:p>
          </p:txBody>
        </p:sp>
      </p:grpSp>
      <p:graphicFrame>
        <p:nvGraphicFramePr>
          <p:cNvPr id="31" name="Схема 30"/>
          <p:cNvGraphicFramePr/>
          <p:nvPr/>
        </p:nvGraphicFramePr>
        <p:xfrm>
          <a:off x="571472" y="3286124"/>
          <a:ext cx="8286808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2928926" y="3000372"/>
            <a:ext cx="3103857" cy="2646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в том числе:</a:t>
            </a:r>
            <a:endParaRPr lang="ru-RU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6858016" y="3500438"/>
            <a:ext cx="714380" cy="461665"/>
          </a:xfrm>
          <a:prstGeom prst="rect">
            <a:avLst/>
          </a:prstGeom>
          <a:solidFill>
            <a:schemeClr val="accent1">
              <a:tint val="50000"/>
              <a:hueOff val="0"/>
              <a:satOff val="0"/>
              <a:lumOff val="0"/>
            </a:schemeClr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237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29454" y="4714884"/>
            <a:ext cx="642942" cy="523220"/>
          </a:xfrm>
          <a:prstGeom prst="rect">
            <a:avLst/>
          </a:prstGeom>
          <a:solidFill>
            <a:schemeClr val="accent1">
              <a:tint val="50000"/>
              <a:hueOff val="0"/>
              <a:satOff val="0"/>
              <a:lumOff val="0"/>
            </a:schemeClr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29454" y="5929330"/>
            <a:ext cx="642942" cy="523220"/>
          </a:xfrm>
          <a:prstGeom prst="rect">
            <a:avLst/>
          </a:prstGeom>
          <a:solidFill>
            <a:schemeClr val="accent1">
              <a:tint val="50000"/>
              <a:hueOff val="0"/>
              <a:satOff val="0"/>
              <a:lumOff val="0"/>
            </a:schemeClr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4857752" y="1714488"/>
          <a:ext cx="4071966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Содержимое 5"/>
          <p:cNvGraphicFramePr>
            <a:graphicFrameLocks/>
          </p:cNvGraphicFramePr>
          <p:nvPr/>
        </p:nvGraphicFramePr>
        <p:xfrm>
          <a:off x="285720" y="1571612"/>
          <a:ext cx="4367218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214290"/>
            <a:ext cx="9144000" cy="979012"/>
            <a:chOff x="-102511" y="2759557"/>
            <a:chExt cx="6562066" cy="97901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2759557"/>
              <a:ext cx="6459555" cy="979012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-102511" y="2807348"/>
              <a:ext cx="6514275" cy="8834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В результате по принятым обязательствам погашено недоимки организациями и физическими </a:t>
              </a:r>
              <a:r>
                <a:rPr lang="ru-RU" sz="2800" b="1" kern="1200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лицами:</a:t>
              </a:r>
              <a:endParaRPr lang="ru-RU" sz="2800" b="1" kern="1200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071538" y="1428736"/>
            <a:ext cx="2286016" cy="571504"/>
            <a:chOff x="1071538" y="2786058"/>
            <a:chExt cx="2286016" cy="571504"/>
          </a:xfrm>
        </p:grpSpPr>
        <p:sp>
          <p:nvSpPr>
            <p:cNvPr id="12" name="Прямоугольник с двумя вырезанными противолежащими углами 11"/>
            <p:cNvSpPr/>
            <p:nvPr/>
          </p:nvSpPr>
          <p:spPr>
            <a:xfrm>
              <a:off x="1071538" y="2786058"/>
              <a:ext cx="2286016" cy="571504"/>
            </a:xfrm>
            <a:prstGeom prst="snip2Diag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142976" y="2786058"/>
              <a:ext cx="2143140" cy="52322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2012 год</a:t>
              </a:r>
              <a:endParaRPr lang="ru-RU" sz="28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 flipH="1">
            <a:off x="5500694" y="1428736"/>
            <a:ext cx="2143140" cy="571504"/>
            <a:chOff x="1071538" y="2843657"/>
            <a:chExt cx="2286016" cy="537059"/>
          </a:xfrm>
        </p:grpSpPr>
        <p:sp>
          <p:nvSpPr>
            <p:cNvPr id="16" name="Прямоугольник с двумя вырезанными противолежащими углами 15"/>
            <p:cNvSpPr/>
            <p:nvPr/>
          </p:nvSpPr>
          <p:spPr>
            <a:xfrm>
              <a:off x="1071538" y="2843657"/>
              <a:ext cx="2286016" cy="513905"/>
            </a:xfrm>
            <a:prstGeom prst="snip2Diag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8213" y="2857496"/>
              <a:ext cx="2143140" cy="52322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2013 год</a:t>
              </a:r>
              <a:endParaRPr lang="ru-RU" sz="2800" b="1" dirty="0"/>
            </a:p>
          </p:txBody>
        </p:sp>
      </p:grpSp>
      <p:sp>
        <p:nvSpPr>
          <p:cNvPr id="9" name="Стрелка вправо 8"/>
          <p:cNvSpPr/>
          <p:nvPr/>
        </p:nvSpPr>
        <p:spPr>
          <a:xfrm rot="3225077">
            <a:off x="5167826" y="1035401"/>
            <a:ext cx="518121" cy="50006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7469197">
            <a:off x="3098437" y="1025460"/>
            <a:ext cx="498026" cy="50006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571736" y="2428868"/>
            <a:ext cx="407196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Garamond" pitchFamily="18" charset="0"/>
                <a:cs typeface="Consolas" pitchFamily="49" charset="0"/>
              </a:rPr>
              <a:t>в местный бюджет</a:t>
            </a:r>
            <a:endParaRPr lang="ru-RU" sz="2400" b="1" dirty="0">
              <a:latin typeface="Garamond" pitchFamily="18" charset="0"/>
              <a:cs typeface="Consolas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5720" y="2000240"/>
            <a:ext cx="2786082" cy="4001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Garamond" pitchFamily="18" charset="0"/>
              </a:rPr>
              <a:t>в</a:t>
            </a:r>
            <a:r>
              <a:rPr lang="ru-RU" sz="2000" b="1" dirty="0" smtClean="0">
                <a:latin typeface="Garamond" pitchFamily="18" charset="0"/>
              </a:rPr>
              <a:t>сего 14671,7 </a:t>
            </a:r>
            <a:r>
              <a:rPr lang="ru-RU" sz="2000" b="1" dirty="0" err="1" smtClean="0">
                <a:latin typeface="Garamond" pitchFamily="18" charset="0"/>
              </a:rPr>
              <a:t>тыс.руб</a:t>
            </a:r>
            <a:endParaRPr lang="ru-RU" sz="2000" b="1" dirty="0">
              <a:latin typeface="Garamon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15008" y="2000240"/>
            <a:ext cx="3000396" cy="4001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Garamond" pitchFamily="18" charset="0"/>
              </a:rPr>
              <a:t>в</a:t>
            </a:r>
            <a:r>
              <a:rPr lang="ru-RU" sz="2000" b="1" dirty="0" smtClean="0">
                <a:latin typeface="Garamond" pitchFamily="18" charset="0"/>
              </a:rPr>
              <a:t>сего 14348,5 </a:t>
            </a:r>
            <a:r>
              <a:rPr lang="ru-RU" sz="2000" b="1" dirty="0" err="1" smtClean="0">
                <a:latin typeface="Garamond" pitchFamily="18" charset="0"/>
              </a:rPr>
              <a:t>тыс.руб</a:t>
            </a:r>
            <a:endParaRPr lang="ru-RU" sz="2000" b="1" dirty="0">
              <a:latin typeface="Garamon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2928934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itchFamily="18" charset="0"/>
              </a:rPr>
              <a:t>84 организации на сумму 9995,2 </a:t>
            </a:r>
            <a:r>
              <a:rPr lang="ru-RU" b="1" dirty="0" err="1" smtClean="0">
                <a:latin typeface="Garamond" pitchFamily="18" charset="0"/>
              </a:rPr>
              <a:t>т.руб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14876" y="2928934"/>
            <a:ext cx="4071966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itchFamily="18" charset="0"/>
              </a:rPr>
              <a:t>172 организации на сумму 7835,3 </a:t>
            </a:r>
            <a:r>
              <a:rPr lang="ru-RU" b="1" dirty="0" err="1" smtClean="0">
                <a:latin typeface="Garamond" pitchFamily="18" charset="0"/>
              </a:rPr>
              <a:t>т.руб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71736" y="3286124"/>
            <a:ext cx="407196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Garamond" pitchFamily="18" charset="0"/>
                <a:cs typeface="Consolas" pitchFamily="49" charset="0"/>
              </a:rPr>
              <a:t>в областной бюджет</a:t>
            </a:r>
            <a:endParaRPr lang="ru-RU" sz="2400" b="1" dirty="0">
              <a:latin typeface="Garamond" pitchFamily="18" charset="0"/>
              <a:cs typeface="Consolas" pitchFamily="49" charset="0"/>
            </a:endParaRPr>
          </a:p>
        </p:txBody>
      </p:sp>
      <p:cxnSp>
        <p:nvCxnSpPr>
          <p:cNvPr id="29" name="Соединительная линия уступом 28"/>
          <p:cNvCxnSpPr>
            <a:stCxn id="21" idx="1"/>
            <a:endCxn id="19" idx="1"/>
          </p:cNvCxnSpPr>
          <p:nvPr/>
        </p:nvCxnSpPr>
        <p:spPr>
          <a:xfrm rot="10800000" flipH="1" flipV="1">
            <a:off x="285720" y="2200295"/>
            <a:ext cx="2286016" cy="459406"/>
          </a:xfrm>
          <a:prstGeom prst="bentConnector3">
            <a:avLst>
              <a:gd name="adj1" fmla="val -1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31"/>
          <p:cNvCxnSpPr>
            <a:stCxn id="22" idx="3"/>
            <a:endCxn id="19" idx="3"/>
          </p:cNvCxnSpPr>
          <p:nvPr/>
        </p:nvCxnSpPr>
        <p:spPr>
          <a:xfrm flipH="1">
            <a:off x="6643702" y="2200295"/>
            <a:ext cx="2071702" cy="459406"/>
          </a:xfrm>
          <a:prstGeom prst="bentConnector3">
            <a:avLst>
              <a:gd name="adj1" fmla="val -11034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ная линия уступом 36"/>
          <p:cNvCxnSpPr>
            <a:stCxn id="21" idx="1"/>
            <a:endCxn id="27" idx="1"/>
          </p:cNvCxnSpPr>
          <p:nvPr/>
        </p:nvCxnSpPr>
        <p:spPr>
          <a:xfrm rot="10800000" flipH="1" flipV="1">
            <a:off x="285720" y="2200295"/>
            <a:ext cx="2286016" cy="1316662"/>
          </a:xfrm>
          <a:prstGeom prst="bentConnector3">
            <a:avLst>
              <a:gd name="adj1" fmla="val -1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оединительная линия уступом 40"/>
          <p:cNvCxnSpPr>
            <a:stCxn id="22" idx="3"/>
            <a:endCxn id="27" idx="3"/>
          </p:cNvCxnSpPr>
          <p:nvPr/>
        </p:nvCxnSpPr>
        <p:spPr>
          <a:xfrm flipH="1">
            <a:off x="6643702" y="2200295"/>
            <a:ext cx="2071702" cy="1316662"/>
          </a:xfrm>
          <a:prstGeom prst="bentConnector3">
            <a:avLst>
              <a:gd name="adj1" fmla="val -11034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28596" y="3786190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itchFamily="18" charset="0"/>
              </a:rPr>
              <a:t>13 организации на сумму 938,8 </a:t>
            </a:r>
            <a:r>
              <a:rPr lang="ru-RU" b="1" dirty="0" err="1" smtClean="0">
                <a:latin typeface="Garamond" pitchFamily="18" charset="0"/>
              </a:rPr>
              <a:t>тыс.руб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14876" y="3786190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itchFamily="18" charset="0"/>
              </a:rPr>
              <a:t>13 организации на сумму 938,8 </a:t>
            </a:r>
            <a:r>
              <a:rPr lang="ru-RU" b="1" dirty="0" err="1" smtClean="0">
                <a:latin typeface="Garamond" pitchFamily="18" charset="0"/>
              </a:rPr>
              <a:t>тыс.руб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00298" y="4143380"/>
            <a:ext cx="421484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Garamond" pitchFamily="18" charset="0"/>
                <a:cs typeface="Consolas" pitchFamily="49" charset="0"/>
              </a:rPr>
              <a:t>в пенсионный фонд РФ</a:t>
            </a:r>
            <a:endParaRPr lang="ru-RU" sz="2400" b="1" dirty="0">
              <a:latin typeface="Garamond" pitchFamily="18" charset="0"/>
              <a:cs typeface="Consolas" pitchFamily="49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28596" y="4643446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itchFamily="18" charset="0"/>
              </a:rPr>
              <a:t>16 организации на сумму 2892,2 </a:t>
            </a:r>
            <a:r>
              <a:rPr lang="ru-RU" b="1" dirty="0" err="1" smtClean="0">
                <a:latin typeface="Garamond" pitchFamily="18" charset="0"/>
              </a:rPr>
              <a:t>т.руб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14876" y="4643446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itchFamily="18" charset="0"/>
              </a:rPr>
              <a:t>20 организации на сумму 5526,7 </a:t>
            </a:r>
            <a:r>
              <a:rPr lang="ru-RU" b="1" dirty="0" err="1" smtClean="0">
                <a:latin typeface="Garamond" pitchFamily="18" charset="0"/>
              </a:rPr>
              <a:t>т.руб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071670" y="5000636"/>
            <a:ext cx="514353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Garamond" pitchFamily="18" charset="0"/>
                <a:cs typeface="Consolas" pitchFamily="49" charset="0"/>
              </a:rPr>
              <a:t>в фонд социального страхования</a:t>
            </a:r>
            <a:endParaRPr lang="ru-RU" sz="2400" b="1" dirty="0">
              <a:latin typeface="Garamond" pitchFamily="18" charset="0"/>
              <a:cs typeface="Consolas" pitchFamily="49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28596" y="5500702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itchFamily="18" charset="0"/>
              </a:rPr>
              <a:t>19 организации на сумму 777,8 </a:t>
            </a:r>
            <a:r>
              <a:rPr lang="ru-RU" b="1" dirty="0" err="1" smtClean="0">
                <a:latin typeface="Garamond" pitchFamily="18" charset="0"/>
              </a:rPr>
              <a:t>т.руб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714876" y="5500702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itchFamily="18" charset="0"/>
              </a:rPr>
              <a:t>15 организации на сумму 542,1 </a:t>
            </a:r>
            <a:r>
              <a:rPr lang="ru-RU" b="1" dirty="0" err="1" smtClean="0">
                <a:latin typeface="Garamond" pitchFamily="18" charset="0"/>
              </a:rPr>
              <a:t>т.руб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071670" y="5857892"/>
            <a:ext cx="514353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Garamond" pitchFamily="18" charset="0"/>
                <a:cs typeface="Consolas" pitchFamily="49" charset="0"/>
              </a:rPr>
              <a:t>в территориальный ФОМС</a:t>
            </a:r>
            <a:endParaRPr lang="ru-RU" sz="2400" b="1" dirty="0">
              <a:latin typeface="Garamond" pitchFamily="18" charset="0"/>
              <a:cs typeface="Consolas" pitchFamily="49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28596" y="6357958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itchFamily="18" charset="0"/>
              </a:rPr>
              <a:t>7 организации на сумму 67,7 </a:t>
            </a:r>
            <a:r>
              <a:rPr lang="ru-RU" b="1" dirty="0" err="1" smtClean="0">
                <a:latin typeface="Garamond" pitchFamily="18" charset="0"/>
              </a:rPr>
              <a:t>т.руб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14876" y="6357958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itchFamily="18" charset="0"/>
              </a:rPr>
              <a:t>5 организации на сумму 24,0 </a:t>
            </a:r>
            <a:r>
              <a:rPr lang="ru-RU" b="1" dirty="0" err="1" smtClean="0">
                <a:latin typeface="Garamond" pitchFamily="18" charset="0"/>
              </a:rPr>
              <a:t>т.руб</a:t>
            </a:r>
            <a:endParaRPr lang="ru-RU" b="1" dirty="0">
              <a:latin typeface="Garamond" pitchFamily="18" charset="0"/>
            </a:endParaRPr>
          </a:p>
        </p:txBody>
      </p:sp>
      <p:cxnSp>
        <p:nvCxnSpPr>
          <p:cNvPr id="83" name="Соединительная линия уступом 82"/>
          <p:cNvCxnSpPr>
            <a:stCxn id="21" idx="1"/>
            <a:endCxn id="52" idx="1"/>
          </p:cNvCxnSpPr>
          <p:nvPr/>
        </p:nvCxnSpPr>
        <p:spPr>
          <a:xfrm rot="10800000" flipH="1" flipV="1">
            <a:off x="285720" y="2200295"/>
            <a:ext cx="2214578" cy="2173918"/>
          </a:xfrm>
          <a:prstGeom prst="bentConnector3">
            <a:avLst>
              <a:gd name="adj1" fmla="val -10323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Соединительная линия уступом 85"/>
          <p:cNvCxnSpPr>
            <a:stCxn id="21" idx="1"/>
            <a:endCxn id="71" idx="1"/>
          </p:cNvCxnSpPr>
          <p:nvPr/>
        </p:nvCxnSpPr>
        <p:spPr>
          <a:xfrm rot="10800000" flipH="1" flipV="1">
            <a:off x="285720" y="2200295"/>
            <a:ext cx="1785950" cy="3031174"/>
          </a:xfrm>
          <a:prstGeom prst="bentConnector3">
            <a:avLst>
              <a:gd name="adj1" fmla="val -128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Соединительная линия уступом 88"/>
          <p:cNvCxnSpPr>
            <a:stCxn id="21" idx="1"/>
            <a:endCxn id="80" idx="1"/>
          </p:cNvCxnSpPr>
          <p:nvPr/>
        </p:nvCxnSpPr>
        <p:spPr>
          <a:xfrm rot="10800000" flipH="1" flipV="1">
            <a:off x="285720" y="2200295"/>
            <a:ext cx="1785950" cy="3888430"/>
          </a:xfrm>
          <a:prstGeom prst="bentConnector3">
            <a:avLst>
              <a:gd name="adj1" fmla="val -128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Соединительная линия уступом 91"/>
          <p:cNvCxnSpPr>
            <a:stCxn id="22" idx="3"/>
            <a:endCxn id="52" idx="3"/>
          </p:cNvCxnSpPr>
          <p:nvPr/>
        </p:nvCxnSpPr>
        <p:spPr>
          <a:xfrm flipH="1">
            <a:off x="6715140" y="2200295"/>
            <a:ext cx="2000264" cy="2173918"/>
          </a:xfrm>
          <a:prstGeom prst="bentConnector3">
            <a:avLst>
              <a:gd name="adj1" fmla="val -11428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Соединительная линия уступом 94"/>
          <p:cNvCxnSpPr>
            <a:stCxn id="22" idx="3"/>
            <a:endCxn id="71" idx="3"/>
          </p:cNvCxnSpPr>
          <p:nvPr/>
        </p:nvCxnSpPr>
        <p:spPr>
          <a:xfrm flipH="1">
            <a:off x="7215206" y="2200295"/>
            <a:ext cx="1500198" cy="3031174"/>
          </a:xfrm>
          <a:prstGeom prst="bentConnector3">
            <a:avLst>
              <a:gd name="adj1" fmla="val -15238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Соединительная линия уступом 97"/>
          <p:cNvCxnSpPr>
            <a:stCxn id="22" idx="3"/>
            <a:endCxn id="80" idx="3"/>
          </p:cNvCxnSpPr>
          <p:nvPr/>
        </p:nvCxnSpPr>
        <p:spPr>
          <a:xfrm flipH="1">
            <a:off x="7215206" y="2200295"/>
            <a:ext cx="1500198" cy="3888430"/>
          </a:xfrm>
          <a:prstGeom prst="bentConnector3">
            <a:avLst>
              <a:gd name="adj1" fmla="val -15238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192</TotalTime>
  <Words>184</Words>
  <Application>Microsoft Office PowerPoint</Application>
  <PresentationFormat>Экран (4:3)</PresentationFormat>
  <Paragraphs>47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Обычная</vt:lpstr>
      <vt:lpstr>                           Итоги работы Координационного Совета</vt:lpstr>
      <vt:lpstr>В рамках Совета в 2012 году:</vt:lpstr>
      <vt:lpstr>В рамках Совета в 2013 году: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работы Координационного Совета</dc:title>
  <dc:creator>oper</dc:creator>
  <cp:lastModifiedBy>oper</cp:lastModifiedBy>
  <cp:revision>20</cp:revision>
  <dcterms:created xsi:type="dcterms:W3CDTF">2014-02-10T08:19:03Z</dcterms:created>
  <dcterms:modified xsi:type="dcterms:W3CDTF">2014-02-11T03:08:11Z</dcterms:modified>
</cp:coreProperties>
</file>