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layout1.xml" ContentType="application/vnd.openxmlformats-officedocument.drawingml.diagramLayou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65" r:id="rId5"/>
    <p:sldId id="275" r:id="rId6"/>
    <p:sldId id="267" r:id="rId7"/>
    <p:sldId id="266" r:id="rId8"/>
    <p:sldId id="268" r:id="rId9"/>
    <p:sldId id="277" r:id="rId10"/>
    <p:sldId id="276" r:id="rId11"/>
    <p:sldId id="274" r:id="rId1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805"/>
    <a:srgbClr val="338D48"/>
    <a:srgbClr val="42219F"/>
    <a:srgbClr val="6C4080"/>
    <a:srgbClr val="757F4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7859533093970396E-2"/>
          <c:y val="4.2291557305336853E-2"/>
          <c:w val="0.73464736052777513"/>
          <c:h val="0.7781898512685928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1 января 2012 года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32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налоговые платежи</c:v>
                </c:pt>
                <c:pt idx="1">
                  <c:v>аренда земли</c:v>
                </c:pt>
                <c:pt idx="2">
                  <c:v>аренда имущества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1 января 2013 года</c:v>
                </c:pt>
              </c:strCache>
            </c:strRef>
          </c:tx>
          <c:spPr>
            <a:solidFill>
              <a:srgbClr val="338D48"/>
            </a:solidFill>
          </c:spPr>
          <c:dLbls>
            <c:dLbl>
              <c:idx val="1"/>
              <c:layout>
                <c:manualLayout>
                  <c:x val="1.1946984550526459E-2"/>
                  <c:y val="-5.5555555555555558E-3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chemeClr val="accent5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налоговые платежи</c:v>
                </c:pt>
                <c:pt idx="1">
                  <c:v>аренда земли</c:v>
                </c:pt>
                <c:pt idx="2">
                  <c:v>аренда имущества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16.2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</c:ser>
        <c:shape val="cone"/>
        <c:axId val="48511232"/>
        <c:axId val="49741824"/>
        <c:axId val="0"/>
      </c:bar3DChart>
      <c:catAx>
        <c:axId val="48511232"/>
        <c:scaling>
          <c:orientation val="minMax"/>
        </c:scaling>
        <c:axPos val="b"/>
        <c:tickLblPos val="nextTo"/>
        <c:crossAx val="49741824"/>
        <c:crosses val="autoZero"/>
        <c:auto val="1"/>
        <c:lblAlgn val="ctr"/>
        <c:lblOffset val="100"/>
      </c:catAx>
      <c:valAx>
        <c:axId val="49741824"/>
        <c:scaling>
          <c:orientation val="minMax"/>
        </c:scaling>
        <c:axPos val="l"/>
        <c:majorGridlines/>
        <c:numFmt formatCode="General" sourceLinked="1"/>
        <c:tickLblPos val="nextTo"/>
        <c:crossAx val="485112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893399737871865"/>
          <c:y val="2.4318022747156599E-2"/>
          <c:w val="0.15165215272667584"/>
          <c:h val="0.92358617672790788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2012г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 w="6553200" h="6553200"/>
            </a:sp3d>
          </c:spPr>
          <c:explosion val="25"/>
          <c:dPt>
            <c:idx val="1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6553200" h="6553200"/>
              </a:sp3d>
            </c:spPr>
          </c:dPt>
          <c:dLbls>
            <c:dLbl>
              <c:idx val="0"/>
              <c:layout>
                <c:manualLayout>
                  <c:x val="9.6459553460286507E-2"/>
                  <c:y val="-0.3215277777777780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муниципальные казенные учреждения; </a:t>
                    </a:r>
                    <a:r>
                      <a:rPr lang="ru-RU" sz="3200" dirty="0"/>
                      <a:t>93</a:t>
                    </a:r>
                  </a:p>
                </c:rich>
              </c:tx>
              <c:dLblPos val="bestFit"/>
              <c:showVal val="1"/>
              <c:showCatNam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/>
                      <a:t>муниципальные бюджетные учреждения; </a:t>
                    </a:r>
                    <a:r>
                      <a:rPr lang="ru-RU" sz="3600" dirty="0"/>
                      <a:t>2</a:t>
                    </a:r>
                  </a:p>
                </c:rich>
              </c:tx>
              <c:dLblPos val="bestFit"/>
              <c:showVal val="1"/>
              <c:showCatName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dLblPos val="bestFit"/>
            <c:showVal val="1"/>
            <c:showCatName val="1"/>
            <c:showLeaderLines val="1"/>
          </c:dLbls>
          <c:cat>
            <c:strRef>
              <c:f>Лист1!$A$2:$A$3</c:f>
              <c:strCache>
                <c:ptCount val="2"/>
                <c:pt idx="0">
                  <c:v>муниципальные казенные учреждения</c:v>
                </c:pt>
                <c:pt idx="1">
                  <c:v>муниципальные бюджетные учреждения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93</c:v>
                </c:pt>
                <c:pt idx="1">
                  <c:v>2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7859533093970382E-2"/>
          <c:y val="4.2291557305336833E-2"/>
          <c:w val="0.88029603592937999"/>
          <c:h val="0.8205017497812767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-1.6427103756973902E-2"/>
                  <c:y val="-3.6111111111111156E-2"/>
                </c:manualLayout>
              </c:layout>
              <c:showVal val="1"/>
            </c:dLbl>
            <c:dLbl>
              <c:idx val="1"/>
              <c:layout>
                <c:manualLayout>
                  <c:x val="-2.2400596032237104E-2"/>
                  <c:y val="-3.888888888888889E-2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2011 год (факт)</c:v>
                </c:pt>
                <c:pt idx="1">
                  <c:v>2012 год (факт)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756.7</c:v>
                </c:pt>
                <c:pt idx="1">
                  <c:v>729.2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dLbl>
              <c:idx val="0"/>
              <c:layout>
                <c:manualLayout>
                  <c:x val="4.0321072858026843E-2"/>
                  <c:y val="-3.333333333333334E-2"/>
                </c:manualLayout>
              </c:layout>
              <c:showVal val="1"/>
            </c:dLbl>
            <c:dLbl>
              <c:idx val="1"/>
              <c:layout>
                <c:manualLayout>
                  <c:x val="4.4801192064474207E-2"/>
                  <c:y val="-3.888888888888889E-2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2011 год (факт)</c:v>
                </c:pt>
                <c:pt idx="1">
                  <c:v>2012 год (факт)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735.6</c:v>
                </c:pt>
                <c:pt idx="1">
                  <c:v>753.9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2.389396910105291E-2"/>
                  <c:y val="-4.1666666666666664E-2"/>
                </c:manualLayout>
              </c:layout>
              <c:showVal val="1"/>
            </c:dLbl>
            <c:dLbl>
              <c:idx val="1"/>
              <c:layout>
                <c:manualLayout>
                  <c:x val="6.7201788096711304E-2"/>
                  <c:y val="5.5555555555555504E-2"/>
                </c:manualLayout>
              </c:layout>
              <c:showVal val="1"/>
            </c:dLbl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2011 год (факт)</c:v>
                </c:pt>
                <c:pt idx="1">
                  <c:v>2012 год (факт)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21.1</c:v>
                </c:pt>
                <c:pt idx="1">
                  <c:v>-24.7</c:v>
                </c:pt>
              </c:numCache>
            </c:numRef>
          </c:val>
        </c:ser>
        <c:shape val="cylinder"/>
        <c:axId val="49816320"/>
        <c:axId val="49817856"/>
        <c:axId val="0"/>
      </c:bar3DChart>
      <c:catAx>
        <c:axId val="49816320"/>
        <c:scaling>
          <c:orientation val="minMax"/>
        </c:scaling>
        <c:axPos val="b"/>
        <c:tickLblPos val="nextTo"/>
        <c:crossAx val="49817856"/>
        <c:crosses val="autoZero"/>
        <c:auto val="1"/>
        <c:lblAlgn val="ctr"/>
        <c:lblOffset val="100"/>
      </c:catAx>
      <c:valAx>
        <c:axId val="49817856"/>
        <c:scaling>
          <c:orientation val="minMax"/>
        </c:scaling>
        <c:axPos val="l"/>
        <c:majorGridlines/>
        <c:numFmt formatCode="General" sourceLinked="1"/>
        <c:tickLblPos val="nextTo"/>
        <c:crossAx val="498163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018299581926094"/>
          <c:y val="0.87431802274715653"/>
          <c:w val="0.5948465929575345"/>
          <c:h val="0.1229041994750656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50"/>
      <c:rotY val="158"/>
      <c:rAngAx val="1"/>
    </c:view3D>
    <c:plotArea>
      <c:layout>
        <c:manualLayout>
          <c:layoutTarget val="inner"/>
          <c:xMode val="edge"/>
          <c:yMode val="edge"/>
          <c:x val="6.5708415027895511E-2"/>
          <c:y val="1.1198595388750713E-2"/>
          <c:w val="0.62844125481906854"/>
          <c:h val="0.925000000000000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7620000" h="7620000"/>
              <a:bevelB w="7620000" h="330200"/>
              <a:contourClr>
                <a:srgbClr val="000000"/>
              </a:contourClr>
            </a:sp3d>
          </c:spPr>
          <c:explosion val="25"/>
          <c:dPt>
            <c:idx val="1"/>
            <c:explosion val="37"/>
          </c:dPt>
          <c:dLbls>
            <c:dLbl>
              <c:idx val="1"/>
              <c:layout>
                <c:manualLayout>
                  <c:x val="-2.2266662809766156E-2"/>
                  <c:y val="-1.9821224448211836E-7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</c:dLbl>
            <c:dLbl>
              <c:idx val="3"/>
              <c:layout>
                <c:manualLayout>
                  <c:x val="-7.4668653440790409E-3"/>
                  <c:y val="-0.23023085581902591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CatName val="1"/>
              <c:showPercent val="1"/>
            </c:dLbl>
            <c:dLbl>
              <c:idx val="4"/>
              <c:layout>
                <c:manualLayout>
                  <c:x val="0.10086030047606852"/>
                  <c:y val="-2.4431641254865872E-2"/>
                </c:manualLayout>
              </c:layout>
              <c:showCatName val="1"/>
              <c:showPercent val="1"/>
            </c:dLbl>
            <c:dLbl>
              <c:idx val="6"/>
              <c:layout>
                <c:manualLayout>
                  <c:x val="8.3827851478286586E-2"/>
                  <c:y val="-5.3844356213567347E-2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CatName val="1"/>
              <c:showPercent val="1"/>
            </c:dLbl>
            <c:dLbl>
              <c:idx val="7"/>
              <c:delete val="1"/>
            </c:dLbl>
            <c:dLbl>
              <c:idx val="8"/>
              <c:layout>
                <c:manualLayout>
                  <c:x val="2.9411100677097735E-2"/>
                  <c:y val="-9.3398402448951992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Жилищно 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Здравоохранение</c:v>
                </c:pt>
                <c:pt idx="7">
                  <c:v>Спорт</c:v>
                </c:pt>
                <c:pt idx="8">
                  <c:v>Социальная политика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45.1</c:v>
                </c:pt>
                <c:pt idx="1">
                  <c:v>3.5</c:v>
                </c:pt>
                <c:pt idx="2">
                  <c:v>66.7</c:v>
                </c:pt>
                <c:pt idx="3">
                  <c:v>9.4</c:v>
                </c:pt>
                <c:pt idx="4">
                  <c:v>359.4</c:v>
                </c:pt>
                <c:pt idx="5">
                  <c:v>19.399999999999999</c:v>
                </c:pt>
                <c:pt idx="6">
                  <c:v>62.6</c:v>
                </c:pt>
                <c:pt idx="7">
                  <c:v>2.1</c:v>
                </c:pt>
                <c:pt idx="8">
                  <c:v>128.80000000000001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6553200" h="6553200"/>
              <a:bevelB w="6553200" h="6553200"/>
            </a:sp3d>
          </c:spPr>
          <c:explosion val="9"/>
          <c:dPt>
            <c:idx val="0"/>
            <c:explosion val="18"/>
          </c:dPt>
          <c:dLbls>
            <c:dLbl>
              <c:idx val="2"/>
              <c:layout>
                <c:manualLayout>
                  <c:x val="1.50171008854644E-2"/>
                  <c:y val="2.6199475065616807E-2"/>
                </c:manualLayout>
              </c:layout>
              <c:showPercent val="1"/>
            </c:dLbl>
            <c:dLbl>
              <c:idx val="4"/>
              <c:layout>
                <c:manualLayout>
                  <c:x val="-4.554787859888209E-4"/>
                  <c:y val="1.9331802274715669E-2"/>
                </c:manualLayout>
              </c:layout>
              <c:showPercent val="1"/>
            </c:dLbl>
            <c:dLbl>
              <c:idx val="5"/>
              <c:layout>
                <c:manualLayout>
                  <c:x val="-6.6570573401167746E-2"/>
                  <c:y val="-5.9901574803149652E-3"/>
                </c:manualLayout>
              </c:layout>
              <c:showPercent val="1"/>
            </c:dLbl>
            <c:dLbl>
              <c:idx val="6"/>
              <c:layout>
                <c:manualLayout>
                  <c:x val="-4.4094603184906198E-2"/>
                  <c:y val="-9.7552712160979937E-2"/>
                </c:manualLayout>
              </c:layout>
              <c:showPercent val="1"/>
            </c:dLbl>
            <c:dLbl>
              <c:idx val="7"/>
              <c:layout>
                <c:manualLayout>
                  <c:x val="2.2883414128344021E-2"/>
                  <c:y val="-0.15372878390201231"/>
                </c:manualLayout>
              </c:layout>
              <c:showPercent val="1"/>
            </c:dLbl>
            <c:dLbl>
              <c:idx val="8"/>
              <c:layout>
                <c:manualLayout>
                  <c:x val="4.968646220860707E-2"/>
                  <c:y val="-9.8424103237095412E-2"/>
                </c:manualLayout>
              </c:layout>
              <c:showPercent val="1"/>
            </c:dLbl>
            <c:dLbl>
              <c:idx val="9"/>
              <c:layout>
                <c:manualLayout>
                  <c:x val="2.3445428032470399E-2"/>
                  <c:y val="-0.10412401574803155"/>
                </c:manualLayout>
              </c:layout>
              <c:showPercent val="1"/>
            </c:dLbl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Образование</c:v>
                </c:pt>
                <c:pt idx="1">
                  <c:v>Спорт</c:v>
                </c:pt>
                <c:pt idx="2">
                  <c:v>Управление строительства и ЖКХ</c:v>
                </c:pt>
                <c:pt idx="3">
                  <c:v>Здравоохранение</c:v>
                </c:pt>
                <c:pt idx="4">
                  <c:v>Социальная политика</c:v>
                </c:pt>
                <c:pt idx="5">
                  <c:v>Культура</c:v>
                </c:pt>
                <c:pt idx="6">
                  <c:v>МФЦ</c:v>
                </c:pt>
                <c:pt idx="7">
                  <c:v>Сельское хозяйство</c:v>
                </c:pt>
                <c:pt idx="8">
                  <c:v>Финансовое управление</c:v>
                </c:pt>
                <c:pt idx="9">
                  <c:v>иные МЦП и ВЦП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356062.2</c:v>
                </c:pt>
                <c:pt idx="1">
                  <c:v>2015.6</c:v>
                </c:pt>
                <c:pt idx="2">
                  <c:v>71701.100000000006</c:v>
                </c:pt>
                <c:pt idx="3">
                  <c:v>62557.5</c:v>
                </c:pt>
                <c:pt idx="4">
                  <c:v>125488.8</c:v>
                </c:pt>
                <c:pt idx="5">
                  <c:v>16685.3</c:v>
                </c:pt>
                <c:pt idx="6">
                  <c:v>3884.9</c:v>
                </c:pt>
                <c:pt idx="7">
                  <c:v>5259.5</c:v>
                </c:pt>
                <c:pt idx="8">
                  <c:v>68743</c:v>
                </c:pt>
                <c:pt idx="9">
                  <c:v>3564.8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763187954053026"/>
          <c:y val="0"/>
          <c:w val="0.28634687787430235"/>
          <c:h val="1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D1E196-43B0-4B10-B686-CFF06D04D75F}" type="doc">
      <dgm:prSet loTypeId="urn:microsoft.com/office/officeart/2005/8/layout/cycle7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B92288-40E8-4869-B176-3CBB11C8826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715962,7</a:t>
          </a:r>
        </a:p>
        <a:p>
          <a:r>
            <a:rPr lang="ru-RU" b="1" dirty="0" smtClean="0">
              <a:solidFill>
                <a:schemeClr val="tx1"/>
              </a:solidFill>
            </a:rPr>
            <a:t>95% от общей суммы расходов бюджета</a:t>
          </a:r>
          <a:endParaRPr lang="ru-RU" b="1" dirty="0">
            <a:solidFill>
              <a:schemeClr val="tx1"/>
            </a:solidFill>
          </a:endParaRPr>
        </a:p>
      </dgm:t>
    </dgm:pt>
    <dgm:pt modelId="{010C4A9D-5270-46B2-8FCB-F6B2C580B6E2}" type="parTrans" cxnId="{C973516E-A4E6-40C1-946E-0CC8019BDE51}">
      <dgm:prSet/>
      <dgm:spPr/>
      <dgm:t>
        <a:bodyPr/>
        <a:lstStyle/>
        <a:p>
          <a:endParaRPr lang="ru-RU"/>
        </a:p>
      </dgm:t>
    </dgm:pt>
    <dgm:pt modelId="{EBD9B0F5-516E-4BF3-AA45-D9F80D3AF510}" type="sibTrans" cxnId="{C973516E-A4E6-40C1-946E-0CC8019BDE51}">
      <dgm:prSet/>
      <dgm:spPr/>
      <dgm:t>
        <a:bodyPr/>
        <a:lstStyle/>
        <a:p>
          <a:endParaRPr lang="ru-RU"/>
        </a:p>
      </dgm:t>
    </dgm:pt>
    <dgm:pt modelId="{DC097EA5-DFA9-4A83-B9C4-B5966C8CF3BB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8 ведомственных</a:t>
          </a:r>
          <a:endParaRPr lang="ru-RU" b="1" dirty="0">
            <a:solidFill>
              <a:schemeClr val="tx1"/>
            </a:solidFill>
          </a:endParaRPr>
        </a:p>
      </dgm:t>
    </dgm:pt>
    <dgm:pt modelId="{56D4EB28-488B-4C65-A300-11A02BB4A4CC}" type="parTrans" cxnId="{116F4FAE-507F-4783-BAED-D5D56FA3F727}">
      <dgm:prSet/>
      <dgm:spPr/>
      <dgm:t>
        <a:bodyPr/>
        <a:lstStyle/>
        <a:p>
          <a:endParaRPr lang="ru-RU"/>
        </a:p>
      </dgm:t>
    </dgm:pt>
    <dgm:pt modelId="{B8DB7BD7-F1E1-410B-95BB-62B0AA95639C}" type="sibTrans" cxnId="{116F4FAE-507F-4783-BAED-D5D56FA3F727}">
      <dgm:prSet/>
      <dgm:spPr/>
      <dgm:t>
        <a:bodyPr/>
        <a:lstStyle/>
        <a:p>
          <a:endParaRPr lang="ru-RU"/>
        </a:p>
      </dgm:t>
    </dgm:pt>
    <dgm:pt modelId="{B95F6F11-AEC1-4A33-B145-0BA610AAE84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23 муниципальных</a:t>
          </a:r>
          <a:endParaRPr lang="ru-RU" b="1" dirty="0">
            <a:solidFill>
              <a:schemeClr val="tx1"/>
            </a:solidFill>
          </a:endParaRPr>
        </a:p>
      </dgm:t>
    </dgm:pt>
    <dgm:pt modelId="{18EF7590-FD1F-4898-A88D-925C000CEDB8}" type="parTrans" cxnId="{2AC4B64B-0B4B-417C-83EF-EFD3F9CBE23B}">
      <dgm:prSet/>
      <dgm:spPr/>
      <dgm:t>
        <a:bodyPr/>
        <a:lstStyle/>
        <a:p>
          <a:endParaRPr lang="ru-RU"/>
        </a:p>
      </dgm:t>
    </dgm:pt>
    <dgm:pt modelId="{94E79FBA-0CB5-40FC-8ADA-4BDD2564D87F}" type="sibTrans" cxnId="{2AC4B64B-0B4B-417C-83EF-EFD3F9CBE23B}">
      <dgm:prSet/>
      <dgm:spPr/>
      <dgm:t>
        <a:bodyPr/>
        <a:lstStyle/>
        <a:p>
          <a:endParaRPr lang="ru-RU"/>
        </a:p>
      </dgm:t>
    </dgm:pt>
    <dgm:pt modelId="{62714437-958A-4E28-B090-308F1CF7D356}" type="pres">
      <dgm:prSet presAssocID="{24D1E196-43B0-4B10-B686-CFF06D04D75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843583-DCCA-4276-9C9B-14AA93A01555}" type="pres">
      <dgm:prSet presAssocID="{B4B92288-40E8-4869-B176-3CBB11C88261}" presName="node" presStyleLbl="node1" presStyleIdx="0" presStyleCnt="3" custRadScaleRad="98097" custRadScaleInc="-5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0542A-B0AA-45AB-9993-F5D82AC252E5}" type="pres">
      <dgm:prSet presAssocID="{EBD9B0F5-516E-4BF3-AA45-D9F80D3AF510}" presName="sibTrans" presStyleLbl="sibTrans2D1" presStyleIdx="0" presStyleCnt="3"/>
      <dgm:spPr/>
      <dgm:t>
        <a:bodyPr/>
        <a:lstStyle/>
        <a:p>
          <a:endParaRPr lang="ru-RU"/>
        </a:p>
      </dgm:t>
    </dgm:pt>
    <dgm:pt modelId="{91C0E7D8-EC0F-4F1B-993D-F4C08A5BA375}" type="pres">
      <dgm:prSet presAssocID="{EBD9B0F5-516E-4BF3-AA45-D9F80D3AF510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FB6F491-AD82-465D-8194-AFFB96B336A1}" type="pres">
      <dgm:prSet presAssocID="{DC097EA5-DFA9-4A83-B9C4-B5966C8CF3BB}" presName="node" presStyleLbl="node1" presStyleIdx="1" presStyleCnt="3" custRadScaleRad="98859" custRadScaleInc="1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3D6EA-9F1F-4B44-90BE-F79C42A2B796}" type="pres">
      <dgm:prSet presAssocID="{B8DB7BD7-F1E1-410B-95BB-62B0AA95639C}" presName="sibTrans" presStyleLbl="sibTrans2D1" presStyleIdx="1" presStyleCnt="3" custScaleX="72427"/>
      <dgm:spPr/>
      <dgm:t>
        <a:bodyPr/>
        <a:lstStyle/>
        <a:p>
          <a:endParaRPr lang="ru-RU"/>
        </a:p>
      </dgm:t>
    </dgm:pt>
    <dgm:pt modelId="{986FEE3E-B2A9-484F-89A9-B989F255080A}" type="pres">
      <dgm:prSet presAssocID="{B8DB7BD7-F1E1-410B-95BB-62B0AA95639C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BC1B0A0-F7C1-4C3D-997D-9ED43F78FA88}" type="pres">
      <dgm:prSet presAssocID="{B95F6F11-AEC1-4A33-B145-0BA610AAE84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B6F220-4507-4C88-81D6-CB1A4C435592}" type="pres">
      <dgm:prSet presAssocID="{94E79FBA-0CB5-40FC-8ADA-4BDD2564D87F}" presName="sibTrans" presStyleLbl="sibTrans2D1" presStyleIdx="2" presStyleCnt="3"/>
      <dgm:spPr/>
      <dgm:t>
        <a:bodyPr/>
        <a:lstStyle/>
        <a:p>
          <a:endParaRPr lang="ru-RU"/>
        </a:p>
      </dgm:t>
    </dgm:pt>
    <dgm:pt modelId="{28DD02B5-08F7-4CBE-8778-337E8BCB1284}" type="pres">
      <dgm:prSet presAssocID="{94E79FBA-0CB5-40FC-8ADA-4BDD2564D87F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2AC4B64B-0B4B-417C-83EF-EFD3F9CBE23B}" srcId="{24D1E196-43B0-4B10-B686-CFF06D04D75F}" destId="{B95F6F11-AEC1-4A33-B145-0BA610AAE84A}" srcOrd="2" destOrd="0" parTransId="{18EF7590-FD1F-4898-A88D-925C000CEDB8}" sibTransId="{94E79FBA-0CB5-40FC-8ADA-4BDD2564D87F}"/>
    <dgm:cxn modelId="{66402DDC-CEB6-4A64-91B3-A664A5AA6E39}" type="presOf" srcId="{94E79FBA-0CB5-40FC-8ADA-4BDD2564D87F}" destId="{58B6F220-4507-4C88-81D6-CB1A4C435592}" srcOrd="0" destOrd="0" presId="urn:microsoft.com/office/officeart/2005/8/layout/cycle7"/>
    <dgm:cxn modelId="{116F4FAE-507F-4783-BAED-D5D56FA3F727}" srcId="{24D1E196-43B0-4B10-B686-CFF06D04D75F}" destId="{DC097EA5-DFA9-4A83-B9C4-B5966C8CF3BB}" srcOrd="1" destOrd="0" parTransId="{56D4EB28-488B-4C65-A300-11A02BB4A4CC}" sibTransId="{B8DB7BD7-F1E1-410B-95BB-62B0AA95639C}"/>
    <dgm:cxn modelId="{5A39709B-8F6E-40E8-91F8-13E0A62FCCB0}" type="presOf" srcId="{B4B92288-40E8-4869-B176-3CBB11C88261}" destId="{1E843583-DCCA-4276-9C9B-14AA93A01555}" srcOrd="0" destOrd="0" presId="urn:microsoft.com/office/officeart/2005/8/layout/cycle7"/>
    <dgm:cxn modelId="{C973516E-A4E6-40C1-946E-0CC8019BDE51}" srcId="{24D1E196-43B0-4B10-B686-CFF06D04D75F}" destId="{B4B92288-40E8-4869-B176-3CBB11C88261}" srcOrd="0" destOrd="0" parTransId="{010C4A9D-5270-46B2-8FCB-F6B2C580B6E2}" sibTransId="{EBD9B0F5-516E-4BF3-AA45-D9F80D3AF510}"/>
    <dgm:cxn modelId="{D9E9AFB0-DDFA-4A11-8FDA-954C78A46DAC}" type="presOf" srcId="{24D1E196-43B0-4B10-B686-CFF06D04D75F}" destId="{62714437-958A-4E28-B090-308F1CF7D356}" srcOrd="0" destOrd="0" presId="urn:microsoft.com/office/officeart/2005/8/layout/cycle7"/>
    <dgm:cxn modelId="{93E184C5-F5E4-4714-9762-67EB97A3DCA5}" type="presOf" srcId="{EBD9B0F5-516E-4BF3-AA45-D9F80D3AF510}" destId="{91C0E7D8-EC0F-4F1B-993D-F4C08A5BA375}" srcOrd="1" destOrd="0" presId="urn:microsoft.com/office/officeart/2005/8/layout/cycle7"/>
    <dgm:cxn modelId="{D364B531-36E7-446C-8A56-858F5F6FC6D0}" type="presOf" srcId="{B8DB7BD7-F1E1-410B-95BB-62B0AA95639C}" destId="{CC73D6EA-9F1F-4B44-90BE-F79C42A2B796}" srcOrd="0" destOrd="0" presId="urn:microsoft.com/office/officeart/2005/8/layout/cycle7"/>
    <dgm:cxn modelId="{4A66037D-8BA1-4C04-93C6-A724A23080C4}" type="presOf" srcId="{EBD9B0F5-516E-4BF3-AA45-D9F80D3AF510}" destId="{FAB0542A-B0AA-45AB-9993-F5D82AC252E5}" srcOrd="0" destOrd="0" presId="urn:microsoft.com/office/officeart/2005/8/layout/cycle7"/>
    <dgm:cxn modelId="{0144BFCE-D4E3-4531-8AA6-48FD6F8474B8}" type="presOf" srcId="{B8DB7BD7-F1E1-410B-95BB-62B0AA95639C}" destId="{986FEE3E-B2A9-484F-89A9-B989F255080A}" srcOrd="1" destOrd="0" presId="urn:microsoft.com/office/officeart/2005/8/layout/cycle7"/>
    <dgm:cxn modelId="{A65F9C68-E007-4F34-874E-A91D86D5389F}" type="presOf" srcId="{DC097EA5-DFA9-4A83-B9C4-B5966C8CF3BB}" destId="{AFB6F491-AD82-465D-8194-AFFB96B336A1}" srcOrd="0" destOrd="0" presId="urn:microsoft.com/office/officeart/2005/8/layout/cycle7"/>
    <dgm:cxn modelId="{67EE7650-C900-4981-89EC-F0D108A43DEF}" type="presOf" srcId="{94E79FBA-0CB5-40FC-8ADA-4BDD2564D87F}" destId="{28DD02B5-08F7-4CBE-8778-337E8BCB1284}" srcOrd="1" destOrd="0" presId="urn:microsoft.com/office/officeart/2005/8/layout/cycle7"/>
    <dgm:cxn modelId="{9F763B09-751A-42FA-BDEA-6B4C55B720A4}" type="presOf" srcId="{B95F6F11-AEC1-4A33-B145-0BA610AAE84A}" destId="{2BC1B0A0-F7C1-4C3D-997D-9ED43F78FA88}" srcOrd="0" destOrd="0" presId="urn:microsoft.com/office/officeart/2005/8/layout/cycle7"/>
    <dgm:cxn modelId="{3C635524-FA07-4F1A-9B7D-3479F48A5DFB}" type="presParOf" srcId="{62714437-958A-4E28-B090-308F1CF7D356}" destId="{1E843583-DCCA-4276-9C9B-14AA93A01555}" srcOrd="0" destOrd="0" presId="urn:microsoft.com/office/officeart/2005/8/layout/cycle7"/>
    <dgm:cxn modelId="{FDA4E044-54E4-4533-A18F-EBA69644917C}" type="presParOf" srcId="{62714437-958A-4E28-B090-308F1CF7D356}" destId="{FAB0542A-B0AA-45AB-9993-F5D82AC252E5}" srcOrd="1" destOrd="0" presId="urn:microsoft.com/office/officeart/2005/8/layout/cycle7"/>
    <dgm:cxn modelId="{2C6BF09B-669B-4BD2-84AA-2A5AB1E631DB}" type="presParOf" srcId="{FAB0542A-B0AA-45AB-9993-F5D82AC252E5}" destId="{91C0E7D8-EC0F-4F1B-993D-F4C08A5BA375}" srcOrd="0" destOrd="0" presId="urn:microsoft.com/office/officeart/2005/8/layout/cycle7"/>
    <dgm:cxn modelId="{B1DAA307-C560-4335-8B64-F32AA546DC3D}" type="presParOf" srcId="{62714437-958A-4E28-B090-308F1CF7D356}" destId="{AFB6F491-AD82-465D-8194-AFFB96B336A1}" srcOrd="2" destOrd="0" presId="urn:microsoft.com/office/officeart/2005/8/layout/cycle7"/>
    <dgm:cxn modelId="{000CDB23-B125-411C-BE88-4ACB29273067}" type="presParOf" srcId="{62714437-958A-4E28-B090-308F1CF7D356}" destId="{CC73D6EA-9F1F-4B44-90BE-F79C42A2B796}" srcOrd="3" destOrd="0" presId="urn:microsoft.com/office/officeart/2005/8/layout/cycle7"/>
    <dgm:cxn modelId="{6DED9364-243F-4CEF-A349-8AA9C4BC9041}" type="presParOf" srcId="{CC73D6EA-9F1F-4B44-90BE-F79C42A2B796}" destId="{986FEE3E-B2A9-484F-89A9-B989F255080A}" srcOrd="0" destOrd="0" presId="urn:microsoft.com/office/officeart/2005/8/layout/cycle7"/>
    <dgm:cxn modelId="{5207C64A-DC71-4104-B16C-DC043952A2BA}" type="presParOf" srcId="{62714437-958A-4E28-B090-308F1CF7D356}" destId="{2BC1B0A0-F7C1-4C3D-997D-9ED43F78FA88}" srcOrd="4" destOrd="0" presId="urn:microsoft.com/office/officeart/2005/8/layout/cycle7"/>
    <dgm:cxn modelId="{FBB7287E-8969-4792-A4FA-B256A4F31E6A}" type="presParOf" srcId="{62714437-958A-4E28-B090-308F1CF7D356}" destId="{58B6F220-4507-4C88-81D6-CB1A4C435592}" srcOrd="5" destOrd="0" presId="urn:microsoft.com/office/officeart/2005/8/layout/cycle7"/>
    <dgm:cxn modelId="{0A3E74BB-61F6-4DA3-9255-599DBD288BC1}" type="presParOf" srcId="{58B6F220-4507-4C88-81D6-CB1A4C435592}" destId="{28DD02B5-08F7-4CBE-8778-337E8BCB1284}" srcOrd="0" destOrd="0" presId="urn:microsoft.com/office/officeart/2005/8/layout/cycle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5B73C9E-20F4-4D92-A57D-04CE2FE89BE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B7A784-9389-41A9-A2C9-D892ABCC1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_Варна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/>
          <a:stretch>
            <a:fillRect/>
          </a:stretch>
        </p:blipFill>
        <p:spPr bwMode="auto">
          <a:xfrm>
            <a:off x="3571868" y="214290"/>
            <a:ext cx="2071702" cy="2500330"/>
          </a:xfrm>
          <a:prstGeom prst="rect">
            <a:avLst/>
          </a:prstGeom>
          <a:noFill/>
          <a:ln cap="flat">
            <a:noFill/>
            <a:round/>
          </a:ln>
          <a:scene3d>
            <a:camera prst="orthographicFront"/>
            <a:lightRig rig="threePt" dir="t"/>
          </a:scene3d>
          <a:sp3d>
            <a:bevelT w="6642100" h="711200"/>
            <a:bevelB w="6642100" h="6642100"/>
          </a:sp3d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Исполнение бюджета Варненского муниципального района за 2012 год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5286388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b="1" dirty="0">
                <a:solidFill>
                  <a:schemeClr val="accent2">
                    <a:lumMod val="25000"/>
                  </a:schemeClr>
                </a:solidFill>
                <a:latin typeface="Antiqua" pitchFamily="2" charset="0"/>
              </a:rPr>
              <a:t>Докладчик: Заместитель Главы района по финансово-экономическим вопросам, начальник финансового управления </a:t>
            </a:r>
            <a:r>
              <a:rPr lang="ru-RU" b="1" dirty="0" err="1">
                <a:solidFill>
                  <a:schemeClr val="accent2">
                    <a:lumMod val="25000"/>
                  </a:schemeClr>
                </a:solidFill>
                <a:latin typeface="Antiqua" pitchFamily="2" charset="0"/>
              </a:rPr>
              <a:t>Н.П.Штирц</a:t>
            </a:r>
            <a:endParaRPr lang="ru-RU" b="1" dirty="0">
              <a:solidFill>
                <a:schemeClr val="accent2">
                  <a:lumMod val="25000"/>
                </a:schemeClr>
              </a:solidFill>
              <a:latin typeface="Antiqua" pitchFamily="2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расходов по муниципальным программам в разрезе отраслей за 2012 год</a:t>
            </a:r>
            <a:endParaRPr lang="ru-RU" sz="3200" b="1" i="1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01625" y="1285860"/>
          <a:ext cx="8504238" cy="4813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Спасибо за внимание</a:t>
            </a:r>
            <a:endParaRPr lang="ru-RU" sz="4400" dirty="0"/>
          </a:p>
        </p:txBody>
      </p:sp>
      <p:pic>
        <p:nvPicPr>
          <p:cNvPr id="4" name="Picture 2" descr="Герб_Варна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/>
          <a:stretch>
            <a:fillRect/>
          </a:stretch>
        </p:blipFill>
        <p:spPr bwMode="auto">
          <a:xfrm>
            <a:off x="3571868" y="214290"/>
            <a:ext cx="2071702" cy="2453719"/>
          </a:xfrm>
          <a:prstGeom prst="rect">
            <a:avLst/>
          </a:prstGeom>
          <a:noFill/>
          <a:ln cap="flat">
            <a:noFill/>
            <a:round/>
          </a:ln>
          <a:scene3d>
            <a:camera prst="orthographicFront"/>
            <a:lightRig rig="threePt" dir="t"/>
          </a:scene3d>
          <a:sp3d>
            <a:bevelT w="6642100" h="711200"/>
            <a:bevelB w="6642100" h="6642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txBody>
          <a:bodyPr>
            <a:normAutofit fontScale="90000"/>
          </a:bodyPr>
          <a:lstStyle/>
          <a:p>
            <a:r>
              <a:rPr lang="ru-RU" sz="3000" b="1" i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параметры исполнения бюджета Варненского муниципального района за 2012 год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Group 639"/>
          <p:cNvGraphicFramePr>
            <a:graphicFrameLocks noGrp="1"/>
          </p:cNvGraphicFramePr>
          <p:nvPr/>
        </p:nvGraphicFramePr>
        <p:xfrm>
          <a:off x="214282" y="1357298"/>
          <a:ext cx="8715406" cy="4918592"/>
        </p:xfrm>
        <a:graphic>
          <a:graphicData uri="http://schemas.openxmlformats.org/drawingml/2006/table">
            <a:tbl>
              <a:tblPr/>
              <a:tblGrid>
                <a:gridCol w="3071300"/>
                <a:gridCol w="1140783"/>
                <a:gridCol w="1316288"/>
                <a:gridCol w="1615400"/>
                <a:gridCol w="1571635"/>
              </a:tblGrid>
              <a:tr h="107157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Наименование показателя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Исполнено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млн. руб.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 2012 г к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 г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2012 г к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 г.,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7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2011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2012год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Налоговые доходы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123,9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151,1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121,95%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+27,2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1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Неналоговые доходы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12,6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28,5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225,4%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+15,8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7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Итого собственных доходов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136,5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179,6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131,6%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+43,1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7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Безвозмездные поступления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620,2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549,7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88,63%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-70,5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1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Всего доходов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756,7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729,2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96,37%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-27,5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Всего расходов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735,6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753,9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102,5%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+18,3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1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Профицит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(+), дефицит (-)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21,1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-24,7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charset="0"/>
                        </a:rPr>
                        <a:t>-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2" descr="Герб_Варна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/>
          <a:stretch>
            <a:fillRect/>
          </a:stretch>
        </p:blipFill>
        <p:spPr bwMode="auto">
          <a:xfrm>
            <a:off x="4286248" y="1000108"/>
            <a:ext cx="571504" cy="689748"/>
          </a:xfrm>
          <a:prstGeom prst="rect">
            <a:avLst/>
          </a:prstGeom>
          <a:noFill/>
          <a:ln cap="flat">
            <a:noFill/>
            <a:round/>
          </a:ln>
          <a:scene3d>
            <a:camera prst="orthographicFront"/>
            <a:lightRig rig="threePt" dir="t"/>
          </a:scene3d>
          <a:sp3d>
            <a:bevelT w="6642100" h="711200"/>
            <a:bevelB w="6642100" h="664210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ерб_Варна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/>
          <a:stretch>
            <a:fillRect/>
          </a:stretch>
        </p:blipFill>
        <p:spPr bwMode="auto">
          <a:xfrm>
            <a:off x="3929058" y="142852"/>
            <a:ext cx="1285884" cy="1551933"/>
          </a:xfrm>
          <a:prstGeom prst="rect">
            <a:avLst/>
          </a:prstGeom>
          <a:noFill/>
          <a:ln cap="flat">
            <a:noFill/>
            <a:round/>
          </a:ln>
          <a:scene3d>
            <a:camera prst="orthographicFront"/>
            <a:lightRig rig="threePt" dir="t"/>
          </a:scene3d>
          <a:sp3d>
            <a:bevelT w="6642100" h="711200"/>
            <a:bevelB w="6642100" h="6642100"/>
          </a:sp3d>
        </p:spPr>
      </p:pic>
      <p:sp>
        <p:nvSpPr>
          <p:cNvPr id="5" name="Прямоугольник 4"/>
          <p:cNvSpPr/>
          <p:nvPr/>
        </p:nvSpPr>
        <p:spPr>
          <a:xfrm>
            <a:off x="285720" y="1643050"/>
            <a:ext cx="857256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buNone/>
            </a:pP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Доходы бюджета </a:t>
            </a:r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Варненского </a:t>
            </a:r>
          </a:p>
          <a:p>
            <a:pPr algn="r"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муниципального </a:t>
            </a:r>
          </a:p>
          <a:p>
            <a:pPr algn="r"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района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4857760"/>
            <a:ext cx="72667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chemeClr val="accent4">
                    <a:lumMod val="50000"/>
                  </a:schemeClr>
                </a:solidFill>
              </a:rPr>
              <a:t>Отчет за 2012 год</a:t>
            </a:r>
            <a:endParaRPr lang="ru-RU" sz="5400" b="1" i="1" dirty="0">
              <a:ln w="11430"/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Герб_Варна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4286248" y="1000108"/>
            <a:ext cx="571504" cy="689748"/>
          </a:xfrm>
          <a:prstGeom prst="rect">
            <a:avLst/>
          </a:prstGeom>
          <a:noFill/>
          <a:ln cap="flat">
            <a:noFill/>
            <a:round/>
          </a:ln>
          <a:scene3d>
            <a:camera prst="orthographicFront"/>
            <a:lightRig rig="threePt" dir="t"/>
          </a:scene3d>
          <a:sp3d>
            <a:bevelT w="6642100" h="711200"/>
            <a:bevelB w="6642100" h="66421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Изменение недоимки по платежам в бюджет района в 2012</a:t>
            </a:r>
            <a:r>
              <a:rPr lang="en-US" sz="3600" b="1" i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году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Доля казенных учреждений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ерб_Варна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/>
          <a:stretch>
            <a:fillRect/>
          </a:stretch>
        </p:blipFill>
        <p:spPr bwMode="auto">
          <a:xfrm>
            <a:off x="3929058" y="142852"/>
            <a:ext cx="1285884" cy="1551933"/>
          </a:xfrm>
          <a:prstGeom prst="rect">
            <a:avLst/>
          </a:prstGeom>
          <a:noFill/>
          <a:ln cap="flat">
            <a:noFill/>
            <a:round/>
          </a:ln>
          <a:scene3d>
            <a:camera prst="orthographicFront"/>
            <a:lightRig rig="threePt" dir="t"/>
          </a:scene3d>
          <a:sp3d>
            <a:bevelT w="6642100" h="711200"/>
            <a:bevelB w="6642100" h="6642100"/>
          </a:sp3d>
        </p:spPr>
      </p:pic>
      <p:sp>
        <p:nvSpPr>
          <p:cNvPr id="5" name="Прямоугольник 4"/>
          <p:cNvSpPr/>
          <p:nvPr/>
        </p:nvSpPr>
        <p:spPr>
          <a:xfrm>
            <a:off x="285720" y="1643050"/>
            <a:ext cx="857256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>
              <a:buNone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Расходы 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бюджета </a:t>
            </a:r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Варненского </a:t>
            </a:r>
          </a:p>
          <a:p>
            <a:pPr algn="r"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муниципального </a:t>
            </a:r>
          </a:p>
          <a:p>
            <a:pPr algn="r"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района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4857760"/>
            <a:ext cx="72667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chemeClr val="accent4">
                    <a:lumMod val="50000"/>
                  </a:schemeClr>
                </a:solidFill>
              </a:rPr>
              <a:t>Отчет за 2012 год</a:t>
            </a:r>
            <a:endParaRPr lang="ru-RU" sz="5400" b="1" i="1" dirty="0">
              <a:ln w="11430"/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2" y="1571612"/>
          <a:ext cx="8504238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Герб_Варна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4286248" y="1000108"/>
            <a:ext cx="571504" cy="689748"/>
          </a:xfrm>
          <a:prstGeom prst="rect">
            <a:avLst/>
          </a:prstGeom>
          <a:noFill/>
          <a:ln cap="flat">
            <a:noFill/>
            <a:round/>
          </a:ln>
          <a:scene3d>
            <a:camera prst="orthographicFront"/>
            <a:lightRig rig="threePt" dir="t"/>
          </a:scene3d>
          <a:sp3d>
            <a:bevelT w="6642100" h="711200"/>
            <a:bevelB w="6642100" h="66421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Динамика изменений основных параметров бюджета в 2011- 2012 годах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715140" y="1571612"/>
            <a:ext cx="1928826" cy="857256"/>
            <a:chOff x="6429388" y="2000240"/>
            <a:chExt cx="1928826" cy="857256"/>
          </a:xfrm>
        </p:grpSpPr>
        <p:sp>
          <p:nvSpPr>
            <p:cNvPr id="6" name="Стрелка вправо 5"/>
            <p:cNvSpPr/>
            <p:nvPr/>
          </p:nvSpPr>
          <p:spPr>
            <a:xfrm>
              <a:off x="6786578" y="2000240"/>
              <a:ext cx="1428760" cy="857256"/>
            </a:xfrm>
            <a:prstGeom prst="rightArrow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388" y="2143116"/>
              <a:ext cx="1928826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+2,5 %</a:t>
              </a:r>
              <a:endParaRPr lang="ru-RU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85720" y="1214422"/>
          <a:ext cx="8504238" cy="5045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Герб_Варна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4286248" y="1000108"/>
            <a:ext cx="571504" cy="689748"/>
          </a:xfrm>
          <a:prstGeom prst="rect">
            <a:avLst/>
          </a:prstGeom>
          <a:noFill/>
          <a:ln cap="flat">
            <a:noFill/>
            <a:round/>
          </a:ln>
          <a:scene3d>
            <a:camera prst="orthographicFront"/>
            <a:lightRig rig="threePt" dir="t"/>
          </a:scene3d>
          <a:sp3d>
            <a:bevelT w="6642100" h="711200"/>
            <a:bevelB w="6642100" h="66421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бюджета Варненского муниципального района за 2012 год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7286644" y="2857496"/>
            <a:ext cx="1571636" cy="2000264"/>
            <a:chOff x="7286644" y="2857496"/>
            <a:chExt cx="1571636" cy="2000264"/>
          </a:xfrm>
        </p:grpSpPr>
        <p:sp>
          <p:nvSpPr>
            <p:cNvPr id="6" name="Стрелка вверх 5"/>
            <p:cNvSpPr/>
            <p:nvPr/>
          </p:nvSpPr>
          <p:spPr>
            <a:xfrm>
              <a:off x="7286644" y="2857496"/>
              <a:ext cx="1571636" cy="2000264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429520" y="3214686"/>
              <a:ext cx="121444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прирост</a:t>
              </a:r>
            </a:p>
            <a:p>
              <a:pPr algn="ctr"/>
              <a:r>
                <a:rPr lang="ru-RU" b="1" dirty="0" smtClean="0"/>
                <a:t>+4,6 млн.</a:t>
              </a:r>
            </a:p>
            <a:p>
              <a:pPr algn="ctr"/>
              <a:r>
                <a:rPr lang="ru-RU" b="1" dirty="0" err="1" smtClean="0"/>
                <a:t>руб</a:t>
              </a:r>
              <a:endParaRPr lang="ru-RU" b="1" dirty="0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муниципальных программ</a:t>
            </a:r>
            <a:endParaRPr lang="ru-RU" sz="3200" b="1" i="1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2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746</TotalTime>
  <Words>231</Words>
  <Application>Microsoft Office PowerPoint</Application>
  <PresentationFormat>Экран (4:3)</PresentationFormat>
  <Paragraphs>87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Тема2</vt:lpstr>
      <vt:lpstr>Слайд 1</vt:lpstr>
      <vt:lpstr>Основные параметры исполнения бюджета Варненского муниципального района за 2012 год</vt:lpstr>
      <vt:lpstr>Слайд 3</vt:lpstr>
      <vt:lpstr>Изменение недоимки по платежам в бюджет района в 2012 году</vt:lpstr>
      <vt:lpstr>Доля казенных учреждений</vt:lpstr>
      <vt:lpstr>Слайд 6</vt:lpstr>
      <vt:lpstr>Динамика изменений основных параметров бюджета в 2011- 2012 годах</vt:lpstr>
      <vt:lpstr>Структура расходов бюджета Варненского муниципального района за 2012 год</vt:lpstr>
      <vt:lpstr>Доля муниципальных программ</vt:lpstr>
      <vt:lpstr>Доля расходов по муниципальным программам в разрезе отраслей за 2012 год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oper</dc:creator>
  <cp:lastModifiedBy>oper</cp:lastModifiedBy>
  <cp:revision>91</cp:revision>
  <dcterms:created xsi:type="dcterms:W3CDTF">2013-03-13T05:27:52Z</dcterms:created>
  <dcterms:modified xsi:type="dcterms:W3CDTF">2013-04-15T06:17:45Z</dcterms:modified>
</cp:coreProperties>
</file>