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22"/>
  </p:notesMasterIdLst>
  <p:sldIdLst>
    <p:sldId id="273" r:id="rId2"/>
    <p:sldId id="260" r:id="rId3"/>
    <p:sldId id="261" r:id="rId4"/>
    <p:sldId id="262" r:id="rId5"/>
    <p:sldId id="271" r:id="rId6"/>
    <p:sldId id="272" r:id="rId7"/>
    <p:sldId id="266" r:id="rId8"/>
    <p:sldId id="275" r:id="rId9"/>
    <p:sldId id="270" r:id="rId10"/>
    <p:sldId id="276" r:id="rId11"/>
    <p:sldId id="283" r:id="rId12"/>
    <p:sldId id="280" r:id="rId13"/>
    <p:sldId id="281" r:id="rId14"/>
    <p:sldId id="284" r:id="rId15"/>
    <p:sldId id="285" r:id="rId16"/>
    <p:sldId id="282" r:id="rId17"/>
    <p:sldId id="286" r:id="rId18"/>
    <p:sldId id="289" r:id="rId19"/>
    <p:sldId id="287" r:id="rId20"/>
    <p:sldId id="288" r:id="rId21"/>
  </p:sldIdLst>
  <p:sldSz cx="9144000" cy="6858000" type="screen4x3"/>
  <p:notesSz cx="6797675" cy="99266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Раздел без заголовка" id="{8D5DE251-2845-4B05-B261-4E260FEBD091}">
          <p14:sldIdLst>
            <p14:sldId id="273"/>
            <p14:sldId id="260"/>
            <p14:sldId id="261"/>
            <p14:sldId id="262"/>
            <p14:sldId id="271"/>
            <p14:sldId id="272"/>
            <p14:sldId id="266"/>
            <p14:sldId id="275"/>
            <p14:sldId id="270"/>
            <p14:sldId id="276"/>
            <p14:sldId id="283"/>
            <p14:sldId id="280"/>
            <p14:sldId id="281"/>
            <p14:sldId id="284"/>
            <p14:sldId id="285"/>
            <p14:sldId id="282"/>
            <p14:sldId id="286"/>
            <p14:sldId id="289"/>
            <p14:sldId id="287"/>
            <p14:sldId id="288"/>
          </p14:sldIdLst>
        </p14:section>
      </p14:section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Анатолий" initials="А" lastIdx="0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8" d="100"/>
          <a:sy n="118" d="100"/>
        </p:scale>
        <p:origin x="-1434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5857"/>
          </a:xfrm>
          <a:prstGeom prst="rect">
            <a:avLst/>
          </a:prstGeom>
        </p:spPr>
        <p:txBody>
          <a:bodyPr vert="horz" lIns="90992" tIns="45496" rIns="90992" bIns="45496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5857"/>
          </a:xfrm>
          <a:prstGeom prst="rect">
            <a:avLst/>
          </a:prstGeom>
        </p:spPr>
        <p:txBody>
          <a:bodyPr vert="horz" lIns="90992" tIns="45496" rIns="90992" bIns="45496" rtlCol="0"/>
          <a:lstStyle>
            <a:lvl1pPr algn="r">
              <a:defRPr sz="1200"/>
            </a:lvl1pPr>
          </a:lstStyle>
          <a:p>
            <a:fld id="{BEC5BF7F-E830-438F-A252-408AD0F694A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992" tIns="45496" rIns="90992" bIns="45496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14599"/>
            <a:ext cx="5438140" cy="4467462"/>
          </a:xfrm>
          <a:prstGeom prst="rect">
            <a:avLst/>
          </a:prstGeom>
        </p:spPr>
        <p:txBody>
          <a:bodyPr vert="horz" lIns="90992" tIns="45496" rIns="90992" bIns="45496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29197"/>
            <a:ext cx="2945659" cy="495857"/>
          </a:xfrm>
          <a:prstGeom prst="rect">
            <a:avLst/>
          </a:prstGeom>
        </p:spPr>
        <p:txBody>
          <a:bodyPr vert="horz" lIns="90992" tIns="45496" rIns="90992" bIns="45496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29197"/>
            <a:ext cx="2945659" cy="495857"/>
          </a:xfrm>
          <a:prstGeom prst="rect">
            <a:avLst/>
          </a:prstGeom>
        </p:spPr>
        <p:txBody>
          <a:bodyPr vert="horz" lIns="90992" tIns="45496" rIns="90992" bIns="45496" rtlCol="0" anchor="b"/>
          <a:lstStyle>
            <a:lvl1pPr algn="r">
              <a:defRPr sz="1200"/>
            </a:lvl1pPr>
          </a:lstStyle>
          <a:p>
            <a:fld id="{5101489F-BB74-46D9-A27F-EEA942628D2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017205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101489F-BB74-46D9-A27F-EEA942628D2F}" type="slidenum">
              <a:rPr lang="ru-RU" smtClean="0"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225434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87147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841192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145983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9872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084061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004331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90234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352404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415094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725106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932149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C7C8B2-E50A-4491-9EF5-73F39E135D1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F69A2E-37BE-437F-BD8D-78DE98524BF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40946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251520" y="2060848"/>
            <a:ext cx="856895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плана закупок и </a:t>
            </a:r>
            <a:r>
              <a:rPr lang="ru-RU" sz="4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плана-графика </a:t>
            </a:r>
            <a:r>
              <a:rPr lang="ru-RU" sz="4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2017 год. </a:t>
            </a:r>
            <a:endParaRPr lang="ru-RU" sz="4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4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Нормирование </a:t>
            </a:r>
            <a:r>
              <a:rPr lang="ru-RU" sz="4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сфере закупок</a:t>
            </a:r>
          </a:p>
        </p:txBody>
      </p:sp>
    </p:spTree>
    <p:extLst>
      <p:ext uri="{BB962C8B-B14F-4D97-AF65-F5344CB8AC3E}">
        <p14:creationId xmlns:p14="http://schemas.microsoft.com/office/powerpoint/2010/main" val="218298554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9144000" cy="68634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200"/>
              </a:spcAft>
            </a:pP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качестве основы для разработки </a:t>
            </a:r>
            <a:r>
              <a:rPr lang="ru-RU" sz="2000" b="1" cap="all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правил нормирования 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для муниципальных нужд</a:t>
            </a:r>
            <a:r>
              <a:rPr lang="ru-RU" sz="2000" b="1" cap="all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местными администрациями могут использоваться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algn="just">
              <a:spcAft>
                <a:spcPts val="1200"/>
              </a:spcAft>
            </a:pP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Постановление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Правительства РФ от 19.05.2015 №479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«Об утверждении требований к порядку разработки и принятия правовых актов о нормировании в сфере закупок </a:t>
            </a:r>
            <a:r>
              <a:rPr lang="ru-RU" sz="20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обеспечения федеральных нужд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содержанию указанных актов и обеспечению их исполнения»</a:t>
            </a:r>
          </a:p>
          <a:p>
            <a:pPr algn="just">
              <a:spcAft>
                <a:spcPts val="1200"/>
              </a:spcAft>
            </a:pP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Постановление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Правительства РФ от 02.09.2015 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№927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«Об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определении требований к закупаемым </a:t>
            </a:r>
            <a:r>
              <a:rPr lang="ru-RU" sz="20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федеральными государственными органами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органами управления государственными внебюджетными фондами Российской Федерации, их территориальными органами и подведомственными им казенными и бюджетными учреждениями отдельным видам товаров, работ, услуг (в том числе предельных цен товаров, работ, услуг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)»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spcAft>
                <a:spcPts val="1200"/>
              </a:spcAft>
            </a:pP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Постановление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Правительства РФ от 20.10.2014 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№1084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«О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порядке определения нормативных затрат </a:t>
            </a:r>
            <a:r>
              <a:rPr lang="ru-RU" sz="20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обеспечение функций федеральных государственных органов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органов управления государственными внебюджетными фондами Российской Федерации, в том числе подведомственных им казенных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учреждений»</a:t>
            </a:r>
          </a:p>
          <a:p>
            <a:pPr algn="just">
              <a:spcAft>
                <a:spcPts val="1200"/>
              </a:spcAft>
            </a:pPr>
            <a:r>
              <a:rPr lang="ru-RU" sz="200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Проекты и принятые местной администрацией правовые акты подлежат размещению в ЕИС </a:t>
            </a:r>
            <a:r>
              <a:rPr lang="ru-RU" sz="20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000" u="sng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необходимо получение ЭЦП с полномочиями «Орган, размещающий правила нормирования</a:t>
            </a:r>
            <a:r>
              <a:rPr lang="ru-RU" sz="20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1482675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9144000" cy="68788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100" b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</a:t>
            </a:r>
            <a:r>
              <a:rPr lang="ru-RU" sz="21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 закупаемым отдельным видам товаров, работ, услуг</a:t>
            </a:r>
            <a:r>
              <a:rPr lang="ru-RU" sz="21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(в том числе предельные цены</a:t>
            </a:r>
            <a:r>
              <a:rPr lang="ru-RU" sz="21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  <a:p>
            <a:pPr algn="just"/>
            <a:endParaRPr lang="ru-RU" sz="21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1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действий муниципального органа при формировании ведомственного перечня ТРУ:</a:t>
            </a:r>
          </a:p>
          <a:p>
            <a:pPr algn="just"/>
            <a:endParaRPr lang="ru-RU" sz="21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1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1. Определить потребительские свойства (в том числе качество) и иные характеристики (в том числе предельные цены) в отношении ТРУ, предусмотренных обязательным перечнем</a:t>
            </a:r>
            <a:r>
              <a:rPr lang="ru-RU" sz="21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(если указанные характеристики в обязательном перечне не определены).</a:t>
            </a:r>
          </a:p>
          <a:p>
            <a:pPr algn="just"/>
            <a:endParaRPr lang="ru-RU" sz="21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1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2. Определить ТРУ, подлежащие нормированию, в соответствии с установленными критериями</a:t>
            </a:r>
            <a:r>
              <a:rPr lang="ru-RU" sz="21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algn="just"/>
            <a:r>
              <a:rPr lang="ru-RU" sz="21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1) подготовить перечень контрактов на приобретение ТРУ, оплата по которым производилась за счет средств 2015 года:</a:t>
            </a:r>
          </a:p>
          <a:p>
            <a:pPr algn="just"/>
            <a:r>
              <a:rPr lang="ru-RU" sz="21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в отношении каждого контракта определить вид ТРУ по коду ОКПД (6 знаков)</a:t>
            </a:r>
          </a:p>
          <a:p>
            <a:pPr algn="just"/>
            <a:r>
              <a:rPr lang="ru-RU" sz="21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сгруппировать контракты по видам ТРУ</a:t>
            </a:r>
          </a:p>
          <a:p>
            <a:pPr algn="just"/>
            <a:r>
              <a:rPr lang="ru-RU" sz="21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определить сумму фактической оплаты по каждому контракту в 2015 году (для использования в расчете)</a:t>
            </a:r>
          </a:p>
          <a:p>
            <a:pPr algn="just"/>
            <a:r>
              <a:rPr lang="ru-RU" sz="21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2) произвести расчет по установленным критериям по каждому виду ТРУ</a:t>
            </a:r>
          </a:p>
        </p:txBody>
      </p:sp>
    </p:spTree>
    <p:extLst>
      <p:ext uri="{BB962C8B-B14F-4D97-AF65-F5344CB8AC3E}">
        <p14:creationId xmlns:p14="http://schemas.microsoft.com/office/powerpoint/2010/main" val="345115322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9144000" cy="70173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закупаемым отдельным видам товаров, работ, услуг</a:t>
            </a:r>
            <a:r>
              <a:rPr lang="ru-RU" sz="24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(в том числе предельные цены)</a:t>
            </a:r>
            <a:r>
              <a:rPr lang="ru-RU" sz="2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ru-RU" sz="24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ctr"/>
            <a:r>
              <a:rPr lang="ru-RU" sz="24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Определение ТРУ, подлежащих нормированию, в соответствии с установленными критериями </a:t>
            </a:r>
            <a:endParaRPr lang="ru-RU" sz="2400" b="1" dirty="0" smtClean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Пример 1:</a:t>
            </a:r>
          </a:p>
          <a:p>
            <a:pPr algn="just"/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 отчетный финансовый год сумма расходов на ТРУ составила 3 млн. руб. и было заключено 100 контрактов</a:t>
            </a:r>
          </a:p>
          <a:p>
            <a:pPr algn="just"/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 этом по коду 17.12.14 «Бумага прочая и картон для графических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целей» (закупка бумаги для офисной техники) был израсходован 1 млн. руб. и заключено 20 контрактов</a:t>
            </a:r>
          </a:p>
          <a:p>
            <a:pPr algn="just"/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Доля расходов = 1 млн. руб. / 3 млн. руб. *100 = 33,3%</a:t>
            </a:r>
          </a:p>
          <a:p>
            <a:pPr algn="just"/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Доля контрактов = 20 / 100 * 100 = 20%</a:t>
            </a:r>
          </a:p>
          <a:p>
            <a:pPr algn="just"/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Среднее арифметическое значение = (33,3+20)/2 = 26,7%</a:t>
            </a:r>
          </a:p>
          <a:p>
            <a:pPr algn="just"/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Позиция 17.12.14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«Бумага прочая и картон для графических целей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» должна быть включена в ведомственный перечень.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961122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9144000" cy="67403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160" b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</a:t>
            </a:r>
            <a:r>
              <a:rPr lang="ru-RU" sz="216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 закупаемым отдельным видам товаров, работ, услуг</a:t>
            </a:r>
            <a:r>
              <a:rPr lang="ru-RU" sz="216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(в том числе предельные цены</a:t>
            </a:r>
            <a:r>
              <a:rPr lang="ru-RU" sz="216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r>
              <a:rPr lang="ru-RU" sz="216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ru-RU" sz="216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ctr"/>
            <a:r>
              <a:rPr lang="ru-RU" sz="216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Определение </a:t>
            </a:r>
            <a:r>
              <a:rPr lang="ru-RU" sz="216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ТРУ, </a:t>
            </a:r>
            <a:r>
              <a:rPr lang="ru-RU" sz="216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подлежащих </a:t>
            </a:r>
            <a:r>
              <a:rPr lang="ru-RU" sz="216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нормированию, в соответствии с установленными критериями </a:t>
            </a:r>
            <a:endParaRPr lang="ru-RU" sz="2160" b="1" dirty="0" smtClean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16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Пример 2:</a:t>
            </a:r>
          </a:p>
          <a:p>
            <a:pPr algn="just"/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 отчетный финансовый год сумма расходов на ТРУ составила 3 млн. руб. и было заключено 100 контрактов</a:t>
            </a:r>
          </a:p>
          <a:p>
            <a:pPr algn="just"/>
            <a:endParaRPr lang="ru-RU" sz="216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 </a:t>
            </a:r>
            <a:r>
              <a:rPr lang="ru-RU" sz="216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этом </a:t>
            </a:r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216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коду 26.60.11 «Аппараты, основанные на использовании рентгеновского излучения, применяемые в медицинских целях, включая хирургию, стоматологию, </a:t>
            </a:r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ветеринарию» (закупка компьютерного томографа) был израсходован 1 млн. руб. и заключен 1 контракт</a:t>
            </a:r>
          </a:p>
          <a:p>
            <a:pPr algn="just"/>
            <a:endParaRPr lang="ru-RU" sz="216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16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Доля расходов = </a:t>
            </a:r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 </a:t>
            </a:r>
            <a:r>
              <a:rPr lang="ru-RU" sz="216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млн. руб. / </a:t>
            </a:r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 </a:t>
            </a:r>
            <a:r>
              <a:rPr lang="ru-RU" sz="216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млн. руб. *100 = </a:t>
            </a:r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33,3%</a:t>
            </a:r>
            <a:endParaRPr lang="ru-RU" sz="216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16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Доля контрактов = </a:t>
            </a:r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 </a:t>
            </a:r>
            <a:r>
              <a:rPr lang="ru-RU" sz="2160" dirty="0">
                <a:latin typeface="Times New Roman" panose="02020603050405020304" pitchFamily="18" charset="0"/>
                <a:cs typeface="Times New Roman" panose="02020603050405020304" pitchFamily="18" charset="0"/>
              </a:rPr>
              <a:t>/ 100 * 100 = </a:t>
            </a:r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1%</a:t>
            </a:r>
            <a:endParaRPr lang="ru-RU" sz="216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16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Среднее арифметическое значение = </a:t>
            </a:r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(33,3+1)/</a:t>
            </a:r>
            <a:r>
              <a:rPr lang="ru-RU" sz="216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 = </a:t>
            </a:r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17,15%</a:t>
            </a:r>
            <a:endParaRPr lang="ru-RU" sz="216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sz="216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16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Позиция 26.60.11 «Аппараты, основанные на использовании рентгеновского излучения, применяемые в медицинских целях, включая хирургию, стоматологию, ветеринарию»</a:t>
            </a:r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не включается </a:t>
            </a:r>
            <a:r>
              <a:rPr lang="ru-RU" sz="216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ведомственный перечень</a:t>
            </a:r>
            <a:r>
              <a:rPr lang="ru-RU" sz="216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16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2138426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5496" y="44624"/>
            <a:ext cx="9073008" cy="65710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закупаемым отдельным видам товаров, работ, услуг</a:t>
            </a:r>
            <a:r>
              <a:rPr lang="ru-RU" sz="20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(в том числе предельные цены)</a:t>
            </a:r>
          </a:p>
          <a:p>
            <a:pPr algn="just"/>
            <a:endParaRPr lang="ru-RU" sz="20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19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</a:t>
            </a:r>
            <a:r>
              <a:rPr lang="ru-RU" sz="19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действий муниципального органа при формировании ведомственного перечня ТРУ:</a:t>
            </a:r>
          </a:p>
          <a:p>
            <a:pPr algn="just"/>
            <a:endParaRPr lang="ru-RU" sz="1900" u="sng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19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19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Определить потребительские свойства (в том числе качество) и иные характеристики (в том числе предельные цены) в отношении ТРУ, </a:t>
            </a:r>
            <a:r>
              <a:rPr lang="ru-RU" sz="19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подлежащих </a:t>
            </a:r>
            <a:r>
              <a:rPr lang="ru-RU" sz="19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нормированию</a:t>
            </a:r>
            <a:r>
              <a:rPr lang="ru-RU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в соответствии с установленными критериями</a:t>
            </a:r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algn="just"/>
            <a:endParaRPr lang="ru-RU" sz="19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19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Ведомственный перечень должен содержать одну ИЛИ несколько характеристик (если на уровне местной администрации не установлено иное):</a:t>
            </a:r>
          </a:p>
          <a:p>
            <a:pPr algn="just"/>
            <a:r>
              <a:rPr lang="ru-RU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потребительские </a:t>
            </a:r>
            <a:r>
              <a:rPr lang="ru-RU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свойства (в том числе качество и иные характеристики);</a:t>
            </a:r>
          </a:p>
          <a:p>
            <a:pPr algn="just"/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иные характеристики (свойства), не являющиеся потребительскими свойствами;</a:t>
            </a:r>
          </a:p>
          <a:p>
            <a:pPr algn="just"/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предельные </a:t>
            </a:r>
            <a:r>
              <a:rPr lang="ru-RU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цены товаров, работ, услуг.</a:t>
            </a:r>
          </a:p>
          <a:p>
            <a:pPr algn="just"/>
            <a:endParaRPr lang="ru-RU" sz="19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19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Указанные </a:t>
            </a:r>
            <a:r>
              <a:rPr lang="ru-RU" sz="19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характеристики </a:t>
            </a:r>
            <a:r>
              <a:rPr lang="ru-RU" sz="19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определяются с учетом:</a:t>
            </a:r>
          </a:p>
          <a:p>
            <a:pPr algn="just"/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технических регламентов, стандартов, законодательства об энергосбережении</a:t>
            </a:r>
          </a:p>
          <a:p>
            <a:pPr algn="just"/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положений статьи 33 Закона №44-ФЗ</a:t>
            </a:r>
          </a:p>
          <a:p>
            <a:pPr algn="just"/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принципа обеспечения конкуренции (статья 8 Закона №44-ФЗ)</a:t>
            </a:r>
          </a:p>
          <a:p>
            <a:pPr algn="just"/>
            <a:r>
              <a:rPr lang="ru-RU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учетом категорий и (или) групп должностей, </a:t>
            </a:r>
            <a:r>
              <a:rPr lang="ru-RU" sz="19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если нормативные затраты предусматривают деление на категории и (или) </a:t>
            </a:r>
            <a:r>
              <a:rPr lang="ru-RU" sz="19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группы должностей</a:t>
            </a:r>
            <a:r>
              <a:rPr lang="ru-RU" sz="19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19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5016157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07504" y="188640"/>
            <a:ext cx="8928992" cy="61863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закупаемым отдельным видам товаров, работ, услуг</a:t>
            </a:r>
            <a:r>
              <a:rPr lang="ru-RU" sz="22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(в том числе предельные цены)</a:t>
            </a:r>
          </a:p>
          <a:p>
            <a:pPr algn="just"/>
            <a:endParaRPr lang="ru-RU" sz="2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</a:t>
            </a:r>
            <a:r>
              <a:rPr lang="ru-RU" sz="2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действий муниципального органа при формировании ведомственного перечня ТРУ</a:t>
            </a: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lvl="0" algn="just"/>
            <a:endParaRPr lang="ru-RU" sz="2200" u="sng" dirty="0" smtClean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200" u="sng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</a:t>
            </a:r>
            <a:r>
              <a:rPr lang="ru-RU" sz="2200" u="sng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Разместить проект правового акта в ЕИС для проведения обсуждения в целях общественного контроля</a:t>
            </a:r>
            <a:r>
              <a:rPr lang="ru-RU" sz="2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(срок – не менее 7 календарных дней).</a:t>
            </a:r>
          </a:p>
          <a:p>
            <a:pPr algn="just"/>
            <a:endParaRPr lang="ru-RU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2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5. </a:t>
            </a:r>
            <a:r>
              <a:rPr lang="ru-RU" sz="2200" u="sng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После проведения </a:t>
            </a:r>
            <a:r>
              <a:rPr lang="ru-RU" sz="2200" u="sng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обсуждения в целях общественного </a:t>
            </a:r>
            <a:r>
              <a:rPr lang="ru-RU" sz="2200" u="sng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контроля – вынести проект правового акта на рассмотрение общественного совета при муниципальном органе.</a:t>
            </a:r>
          </a:p>
          <a:p>
            <a:pPr algn="just"/>
            <a:endParaRPr lang="ru-RU" sz="2200" u="sng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200" u="sng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6. Разместить принятый правовой акт в ЕИС.</a:t>
            </a:r>
          </a:p>
          <a:p>
            <a:pPr lvl="0" algn="just"/>
            <a:endParaRPr lang="ru-RU" sz="2200" u="sng" dirty="0" smtClean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200" u="sng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</a:t>
            </a:r>
            <a:r>
              <a:rPr lang="ru-RU" sz="2200" u="sng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размещения в ЕИС необходимо получение ЭЦП с полномочиями «Орган, устанавливающий требования к отдельным видам товаров, работ, услуг и (или) нормативные затраты</a:t>
            </a:r>
            <a:r>
              <a:rPr lang="ru-RU" sz="2200" u="sng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»</a:t>
            </a:r>
            <a:r>
              <a:rPr lang="ru-RU" sz="22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1514615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9144000" cy="67249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ru-RU" sz="23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закупаемым отдельным видам товаров, работ, услуг</a:t>
            </a:r>
            <a:r>
              <a:rPr lang="ru-RU" sz="23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(в том числе предельные цены)</a:t>
            </a:r>
          </a:p>
          <a:p>
            <a:pPr algn="ctr"/>
            <a:endParaRPr lang="ru-RU" sz="2300" b="1" dirty="0" smtClean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3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Вопросы, не урегулированные законодательством:</a:t>
            </a:r>
          </a:p>
          <a:p>
            <a:pPr algn="just">
              <a:spcAft>
                <a:spcPts val="1200"/>
              </a:spcAft>
            </a:pPr>
            <a:r>
              <a:rPr lang="ru-RU" sz="23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Нормированию подлежат все закупки или только закупки ТРУ для обеспечения деятельности муниципального органа, подведомственного учреждения?</a:t>
            </a:r>
          </a:p>
          <a:p>
            <a:pPr algn="just">
              <a:spcAft>
                <a:spcPts val="1200"/>
              </a:spcAft>
            </a:pPr>
            <a:r>
              <a:rPr lang="ru-RU" sz="23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Каким </a:t>
            </a:r>
            <a:r>
              <a:rPr lang="ru-RU" sz="23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образом рассчитывать 20%: от общего объема расходов </a:t>
            </a:r>
            <a:r>
              <a:rPr lang="ru-RU" sz="23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муниципального органа </a:t>
            </a:r>
            <a:r>
              <a:rPr lang="ru-RU" sz="23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подведомственными учреждениями или </a:t>
            </a:r>
            <a:r>
              <a:rPr lang="ru-RU" sz="23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отдельно?</a:t>
            </a:r>
          </a:p>
          <a:p>
            <a:pPr algn="just">
              <a:spcAft>
                <a:spcPts val="1200"/>
              </a:spcAft>
            </a:pPr>
            <a:r>
              <a:rPr lang="ru-RU" sz="23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Каким образом рассчитывать количество контрактов, если в одном контракте предусмотрена поставка нескольких видов товаров?</a:t>
            </a:r>
          </a:p>
          <a:p>
            <a:pPr algn="just">
              <a:spcAft>
                <a:spcPts val="1200"/>
              </a:spcAft>
            </a:pPr>
            <a:r>
              <a:rPr lang="ru-RU" sz="23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Каким </a:t>
            </a:r>
            <a:r>
              <a:rPr lang="ru-RU" sz="23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образом устанавливать предельные цены, если возможно их </a:t>
            </a:r>
            <a:r>
              <a:rPr lang="ru-RU" sz="23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повышение?</a:t>
            </a:r>
            <a:endParaRPr lang="ru-RU" sz="23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spcAft>
                <a:spcPts val="1200"/>
              </a:spcAft>
            </a:pPr>
            <a:r>
              <a:rPr lang="ru-RU" sz="23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Использовать </a:t>
            </a:r>
            <a:r>
              <a:rPr lang="ru-RU" sz="23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ли требования к ТРУ на закупаемую </a:t>
            </a:r>
            <a:r>
              <a:rPr lang="ru-RU" sz="23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продукцию после </a:t>
            </a:r>
            <a:r>
              <a:rPr lang="ru-RU" sz="23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их </a:t>
            </a:r>
            <a:r>
              <a:rPr lang="ru-RU" sz="23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утверждения (или только при планировании закупок на следующий год)?</a:t>
            </a:r>
            <a:endParaRPr lang="ru-RU" sz="2300" dirty="0"/>
          </a:p>
        </p:txBody>
      </p:sp>
    </p:spTree>
    <p:extLst>
      <p:ext uri="{BB962C8B-B14F-4D97-AF65-F5344CB8AC3E}">
        <p14:creationId xmlns:p14="http://schemas.microsoft.com/office/powerpoint/2010/main" val="316535269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9108504" cy="68634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b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Нормативные </a:t>
            </a:r>
            <a:r>
              <a:rPr lang="ru-RU" sz="20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затраты</a:t>
            </a:r>
            <a:r>
              <a:rPr lang="ru-RU" sz="20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 обеспечение функций муниципальных органов и подведомственных им казенных </a:t>
            </a:r>
            <a:r>
              <a:rPr lang="ru-RU" sz="20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учреждений</a:t>
            </a:r>
          </a:p>
          <a:p>
            <a:pPr algn="just"/>
            <a:endParaRPr lang="ru-RU" sz="20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действий муниципального органа при 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определении нормативных затрат: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0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1. Определить виды нормативных затрат в отношении конкретного муниципального органа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(в соответствии с Правилами определения нормативных затрат, утвержденными на уровне местной администрации (далее – Правила)).</a:t>
            </a:r>
          </a:p>
          <a:p>
            <a:pPr algn="just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Нормативные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затраты, порядок определения которых не установлен Правилами, определяются в порядке, устанавливаемом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муниципальными органами.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0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2. В соответствии с </a:t>
            </a:r>
            <a:r>
              <a:rPr lang="ru-RU" sz="2000" u="sng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видами </a:t>
            </a:r>
            <a:r>
              <a:rPr lang="ru-RU" sz="2000" u="sng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нормативных затрат </a:t>
            </a:r>
            <a:r>
              <a:rPr lang="ru-RU" sz="2000" u="sng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конкретного </a:t>
            </a:r>
            <a:r>
              <a:rPr lang="ru-RU" sz="2000" u="sng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муниципального </a:t>
            </a:r>
            <a:r>
              <a:rPr lang="ru-RU" sz="2000" u="sng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органа установить норматив количества и (или) цены ТРУ</a:t>
            </a:r>
            <a:r>
              <a:rPr lang="ru-RU" sz="20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lvl="0" algn="just"/>
            <a:r>
              <a:rPr lang="ru-RU" sz="20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Нормативы количества и цены могут </a:t>
            </a:r>
            <a:r>
              <a:rPr lang="ru-RU" sz="2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определяться с учетом категорий и (или) групп </a:t>
            </a:r>
            <a:r>
              <a:rPr lang="ru-RU" sz="20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должностей.</a:t>
            </a:r>
          </a:p>
          <a:p>
            <a:pPr lvl="0" algn="just"/>
            <a:r>
              <a:rPr lang="ru-RU" sz="20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определения норматива количества целесообразно проанализировать количество ТРУ, закупленных в 2015 году.</a:t>
            </a:r>
          </a:p>
          <a:p>
            <a:pPr lvl="0" algn="just"/>
            <a:r>
              <a:rPr lang="ru-RU" sz="2000" u="sng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Цена единицы планируемых к приобретению ТРУ определяется с учетом статьи 22 Закона №44-ФЗ.</a:t>
            </a:r>
          </a:p>
          <a:p>
            <a:pPr lvl="0" algn="just"/>
            <a:endParaRPr lang="ru-RU" sz="2000" b="1" dirty="0" smtClean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0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!!! Общий объем затрат, рассчитанный на основе нормативных затрат, не может превышать объем доведенных лимитов бюджетных обязательств.</a:t>
            </a:r>
          </a:p>
        </p:txBody>
      </p:sp>
    </p:spTree>
    <p:extLst>
      <p:ext uri="{BB962C8B-B14F-4D97-AF65-F5344CB8AC3E}">
        <p14:creationId xmlns:p14="http://schemas.microsoft.com/office/powerpoint/2010/main" val="42605221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9108504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b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Нормативные </a:t>
            </a:r>
            <a:r>
              <a:rPr lang="ru-RU" sz="2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затраты</a:t>
            </a:r>
            <a:r>
              <a:rPr lang="ru-RU" sz="24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 обеспечение функций муниципальных органов и подведомственных им казенных </a:t>
            </a:r>
            <a:r>
              <a:rPr lang="ru-RU" sz="2400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учреждений</a:t>
            </a:r>
          </a:p>
          <a:p>
            <a:pPr algn="just"/>
            <a:endParaRPr lang="ru-RU" sz="24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</a:t>
            </a: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действий муниципального органа при </a:t>
            </a: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определении нормативных затрат:</a:t>
            </a: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endParaRPr lang="ru-RU" sz="2400" u="sng" dirty="0" smtClean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400" u="sng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3. </a:t>
            </a:r>
            <a:r>
              <a:rPr lang="ru-RU" sz="2400" u="sng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Разместить проект правового акта в ЕИС для проведения обсуждения в целях общественного контроля</a:t>
            </a:r>
            <a:r>
              <a:rPr lang="ru-RU" sz="2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(срок – не менее 7 календарных дней)</a:t>
            </a:r>
            <a:endParaRPr lang="ru-RU" sz="2400" dirty="0" smtClean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endParaRPr lang="ru-RU" sz="2400" dirty="0" smtClean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400" u="sng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4. Разместить принятый правовой акт в ЕИС</a:t>
            </a:r>
            <a:r>
              <a:rPr lang="ru-RU" sz="24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lvl="0" algn="just"/>
            <a:endParaRPr lang="ru-RU" sz="24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400" u="sng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размещения в ЕИС необходимо получение ЭЦП с полномочиями «Орган, устанавливающий требования к отдельным видам товаров, работ, услуг и (или) нормативные затраты»</a:t>
            </a:r>
            <a:r>
              <a:rPr lang="ru-RU" sz="2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17913759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07504" y="476672"/>
            <a:ext cx="8928992" cy="56015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Взаимосвязь между требованиями  к отдельным видам товаров, работ, услуг и нормативными </a:t>
            </a:r>
            <a:r>
              <a:rPr lang="ru-RU" sz="2000" b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затратами</a:t>
            </a:r>
            <a:endParaRPr lang="ru-RU" sz="2000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  <a:p>
            <a:pPr lvl="0" algn="just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Предельные цены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требованиях к отдельным видам ТРУ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должны быть меньше или равны 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Нормативам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цены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(в нормативных затратах)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endParaRPr lang="ru-RU" sz="2000" u="sng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Предельные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цены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требованиях к отдельным видам ТРУ)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должны устанавливаться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случае, если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требованиями к определению нормативных затрат установлены нормативы цены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соответствующие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ТРУ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Значения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потребительских свойств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требованиях к отдельным видам ТРУ) </a:t>
            </a:r>
            <a:r>
              <a:rPr lang="ru-RU" sz="20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устанавливаются с учетом категорий и (или) групп должностей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если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затраты на их приобретение определяются с учетом категорий и (или) групп должностей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(в нормативных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затратах)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Требованиях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 отдельным видам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ТРУ и нормативные затраты должны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пересматриваться не реже 1 раза в год</a:t>
            </a:r>
          </a:p>
          <a:p>
            <a:pPr algn="just"/>
            <a:endParaRPr lang="ru-RU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408932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67544" y="400425"/>
            <a:ext cx="8424936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b="1" dirty="0">
                <a:solidFill>
                  <a:prstClr val="black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Планирование закупок на </a:t>
            </a:r>
            <a:r>
              <a:rPr lang="ru-RU" sz="24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2017 </a:t>
            </a:r>
            <a:r>
              <a:rPr lang="ru-RU" sz="2400" b="1" dirty="0">
                <a:solidFill>
                  <a:prstClr val="black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и последующие </a:t>
            </a:r>
            <a:r>
              <a:rPr lang="ru-RU" sz="24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годы</a:t>
            </a: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(статьи 16,17,21 </a:t>
            </a: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Закона 44-ФЗ </a:t>
            </a: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вступили </a:t>
            </a: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силу с </a:t>
            </a: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01.01.2016)</a:t>
            </a:r>
            <a:endParaRPr lang="ru-RU" sz="2400" b="1" dirty="0"/>
          </a:p>
        </p:txBody>
      </p:sp>
      <p:grpSp>
        <p:nvGrpSpPr>
          <p:cNvPr id="15" name="Группа 14"/>
          <p:cNvGrpSpPr/>
          <p:nvPr/>
        </p:nvGrpSpPr>
        <p:grpSpPr>
          <a:xfrm>
            <a:off x="1222210" y="1268760"/>
            <a:ext cx="7238222" cy="5190747"/>
            <a:chOff x="1222210" y="1475596"/>
            <a:chExt cx="7238222" cy="4988202"/>
          </a:xfrm>
        </p:grpSpPr>
        <p:grpSp>
          <p:nvGrpSpPr>
            <p:cNvPr id="14" name="Группа 13"/>
            <p:cNvGrpSpPr/>
            <p:nvPr/>
          </p:nvGrpSpPr>
          <p:grpSpPr>
            <a:xfrm>
              <a:off x="1222210" y="1503368"/>
              <a:ext cx="2565378" cy="4400914"/>
              <a:chOff x="1222210" y="1503368"/>
              <a:chExt cx="2565378" cy="4400914"/>
            </a:xfrm>
          </p:grpSpPr>
          <p:grpSp>
            <p:nvGrpSpPr>
              <p:cNvPr id="11" name="Группа 10"/>
              <p:cNvGrpSpPr/>
              <p:nvPr/>
            </p:nvGrpSpPr>
            <p:grpSpPr>
              <a:xfrm>
                <a:off x="1267308" y="1503368"/>
                <a:ext cx="2520280" cy="1224136"/>
                <a:chOff x="1256720" y="2204864"/>
                <a:chExt cx="2520280" cy="1224136"/>
              </a:xfrm>
            </p:grpSpPr>
            <p:sp>
              <p:nvSpPr>
                <p:cNvPr id="4" name="Скругленный прямоугольник 3"/>
                <p:cNvSpPr/>
                <p:nvPr/>
              </p:nvSpPr>
              <p:spPr>
                <a:xfrm>
                  <a:off x="1256720" y="2204864"/>
                  <a:ext cx="2520280" cy="1224136"/>
                </a:xfrm>
                <a:prstGeom prst="roundRect">
                  <a:avLst/>
                </a:prstGeom>
                <a:solidFill>
                  <a:schemeClr val="bg1"/>
                </a:solidFill>
                <a:ln>
                  <a:solidFill>
                    <a:schemeClr val="bg1">
                      <a:lumMod val="8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ru-RU" dirty="0" smtClean="0">
                      <a:noFill/>
                    </a:rPr>
                    <a:t>ППП</a:t>
                  </a:r>
                  <a:endParaRPr lang="ru-RU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5" name="TextBox 4"/>
                <p:cNvSpPr txBox="1"/>
                <p:nvPr/>
              </p:nvSpPr>
              <p:spPr>
                <a:xfrm>
                  <a:off x="1386710" y="2555322"/>
                  <a:ext cx="2260299" cy="523220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ru-RU" sz="2800" dirty="0" smtClean="0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План закупок</a:t>
                  </a:r>
                  <a:endParaRPr lang="ru-RU" sz="2800" dirty="0">
                    <a:latin typeface="Times New Roman" panose="02020603050405020304" pitchFamily="18" charset="0"/>
                    <a:cs typeface="Times New Roman" panose="02020603050405020304" pitchFamily="18" charset="0"/>
                  </a:endParaRPr>
                </a:p>
              </p:txBody>
            </p:sp>
          </p:grpSp>
          <p:grpSp>
            <p:nvGrpSpPr>
              <p:cNvPr id="12" name="Группа 11"/>
              <p:cNvGrpSpPr/>
              <p:nvPr/>
            </p:nvGrpSpPr>
            <p:grpSpPr>
              <a:xfrm>
                <a:off x="1222210" y="4509120"/>
                <a:ext cx="2547937" cy="1395162"/>
                <a:chOff x="1271483" y="4200645"/>
                <a:chExt cx="2547937" cy="1395162"/>
              </a:xfrm>
            </p:grpSpPr>
            <p:pic>
              <p:nvPicPr>
                <p:cNvPr id="7" name="Picture 2"/>
                <p:cNvPicPr>
                  <a:picLocks noChangeAspect="1" noChangeArrowheads="1"/>
                </p:cNvPicPr>
                <p:nvPr/>
              </p:nvPicPr>
              <p:blipFill>
                <a:blip r:embed="rId2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1271483" y="4200645"/>
                  <a:ext cx="2547937" cy="139516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</p:pic>
            <p:sp>
              <p:nvSpPr>
                <p:cNvPr id="8" name="TextBox 7"/>
                <p:cNvSpPr txBox="1"/>
                <p:nvPr/>
              </p:nvSpPr>
              <p:spPr>
                <a:xfrm>
                  <a:off x="1430783" y="4429736"/>
                  <a:ext cx="2229336" cy="95410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ru-RU" sz="2800" dirty="0" smtClean="0">
                      <a:latin typeface="Times New Roman" panose="02020603050405020304" pitchFamily="18" charset="0"/>
                      <a:cs typeface="Times New Roman" panose="02020603050405020304" pitchFamily="18" charset="0"/>
                    </a:rPr>
                    <a:t>План-график закупок</a:t>
                  </a:r>
                  <a:endParaRPr lang="ru-RU" sz="2800" dirty="0">
                    <a:latin typeface="Times New Roman" panose="02020603050405020304" pitchFamily="18" charset="0"/>
                    <a:cs typeface="Times New Roman" panose="02020603050405020304" pitchFamily="18" charset="0"/>
                  </a:endParaRPr>
                </a:p>
              </p:txBody>
            </p:sp>
          </p:grpSp>
          <p:sp>
            <p:nvSpPr>
              <p:cNvPr id="9" name="Стрелка вниз 8"/>
              <p:cNvSpPr/>
              <p:nvPr/>
            </p:nvSpPr>
            <p:spPr>
              <a:xfrm>
                <a:off x="2267744" y="2727504"/>
                <a:ext cx="432048" cy="1781616"/>
              </a:xfrm>
              <a:prstGeom prst="downArrow">
                <a:avLst/>
              </a:prstGeom>
              <a:solidFill>
                <a:schemeClr val="bg1">
                  <a:lumMod val="65000"/>
                </a:schemeClr>
              </a:solidFill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ru-RU" dirty="0"/>
              </a:p>
            </p:txBody>
          </p:sp>
        </p:grpSp>
        <p:sp>
          <p:nvSpPr>
            <p:cNvPr id="10" name="TextBox 9"/>
            <p:cNvSpPr txBox="1"/>
            <p:nvPr/>
          </p:nvSpPr>
          <p:spPr>
            <a:xfrm>
              <a:off x="4058428" y="1475596"/>
              <a:ext cx="4397246" cy="201593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spcBef>
                  <a:spcPts val="600"/>
                </a:spcBef>
              </a:pPr>
              <a:r>
                <a:rPr lang="ru-RU" sz="2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 формируется на срок, соответствующий сроку действия закона (решения) о бюджете (на 1 либо 3 года);</a:t>
              </a:r>
            </a:p>
            <a:p>
              <a:pPr algn="just">
                <a:spcBef>
                  <a:spcPts val="600"/>
                </a:spcBef>
              </a:pPr>
              <a:r>
                <a:rPr lang="ru-RU" sz="2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 формируется параллельно процессу бюджетного планирования.</a:t>
              </a:r>
              <a:endParaRPr lang="ru-RU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4063186" y="3861048"/>
              <a:ext cx="4397246" cy="260275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spcBef>
                  <a:spcPts val="600"/>
                </a:spcBef>
              </a:pPr>
              <a:r>
                <a:rPr lang="ru-RU" sz="2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 формируется на 1 год на основе утвержденного плана закупок;</a:t>
              </a:r>
            </a:p>
            <a:p>
              <a:pPr algn="just">
                <a:spcBef>
                  <a:spcPts val="600"/>
                </a:spcBef>
              </a:pPr>
              <a:r>
                <a:rPr lang="ru-RU" sz="2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 является основанием для осуществления закупок в текущем году;</a:t>
              </a:r>
            </a:p>
            <a:p>
              <a:pPr algn="just">
                <a:spcBef>
                  <a:spcPts val="600"/>
                </a:spcBef>
              </a:pPr>
              <a:r>
                <a:rPr lang="ru-RU" sz="2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 закупка, не предусмотренная планом-графиком закупок, не может быть осуществлена.</a:t>
              </a:r>
              <a:endParaRPr lang="ru-RU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938062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187624" y="2852936"/>
            <a:ext cx="698477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Спасибо за внимание!</a:t>
            </a:r>
            <a:endParaRPr lang="ru-RU" sz="4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433399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Группа 2"/>
          <p:cNvGrpSpPr/>
          <p:nvPr/>
        </p:nvGrpSpPr>
        <p:grpSpPr>
          <a:xfrm>
            <a:off x="323528" y="188641"/>
            <a:ext cx="8640960" cy="6552728"/>
            <a:chOff x="683568" y="348625"/>
            <a:chExt cx="8064896" cy="6049837"/>
          </a:xfrm>
        </p:grpSpPr>
        <p:sp>
          <p:nvSpPr>
            <p:cNvPr id="2" name="TextBox 1"/>
            <p:cNvSpPr txBox="1"/>
            <p:nvPr/>
          </p:nvSpPr>
          <p:spPr>
            <a:xfrm>
              <a:off x="892867" y="348625"/>
              <a:ext cx="741682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ru-RU" sz="2000" b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Нормативное регулирование порядка планирования закупок</a:t>
              </a: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703838" y="3736195"/>
              <a:ext cx="2554520" cy="2662267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lvl="0" algn="ctr">
                <a:spcBef>
                  <a:spcPts val="600"/>
                </a:spcBef>
              </a:pPr>
              <a:r>
                <a:rPr lang="ru-RU" b="1" u="sng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Правительство </a:t>
              </a:r>
              <a:r>
                <a:rPr lang="ru-RU" b="1" u="sng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РФ</a:t>
              </a:r>
            </a:p>
            <a:p>
              <a:pPr lvl="0">
                <a:spcBef>
                  <a:spcPts val="600"/>
                </a:spcBef>
              </a:pPr>
              <a:r>
                <a:rPr lang="ru-RU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утверждает </a:t>
              </a:r>
              <a:r>
                <a:rPr lang="ru-RU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порядок формирования, утверждения и ведения планов закупок, планов-графиков закупок </a:t>
              </a:r>
              <a:r>
                <a:rPr lang="ru-RU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для обеспечения федеральных нужд</a:t>
              </a: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3383868" y="3736195"/>
              <a:ext cx="2664296" cy="2662267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lvl="0" algn="ctr">
                <a:spcBef>
                  <a:spcPts val="600"/>
                </a:spcBef>
              </a:pPr>
              <a:r>
                <a:rPr lang="ru-RU" b="1" u="sng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Высшие </a:t>
              </a:r>
              <a:r>
                <a:rPr lang="ru-RU" b="1" u="sng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ИОГВ субъектов </a:t>
              </a:r>
              <a:r>
                <a:rPr lang="ru-RU" b="1" u="sng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РФ</a:t>
              </a:r>
            </a:p>
            <a:p>
              <a:pPr lvl="0">
                <a:spcBef>
                  <a:spcPts val="600"/>
                </a:spcBef>
              </a:pPr>
              <a:r>
                <a:rPr lang="ru-RU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утверждают порядок формирования, утверждения и ведения планов закупок, планов-графиков закупок </a:t>
              </a:r>
              <a:r>
                <a:rPr lang="ru-RU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для обеспечения нужд субъектов РФ</a:t>
              </a: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6156176" y="3736195"/>
              <a:ext cx="2592288" cy="2662267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lvl="0" algn="ctr">
                <a:spcBef>
                  <a:spcPts val="600"/>
                </a:spcBef>
              </a:pPr>
              <a:r>
                <a:rPr lang="ru-RU" b="1" u="sng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Местные администрации</a:t>
              </a:r>
            </a:p>
            <a:p>
              <a:pPr lvl="0">
                <a:spcBef>
                  <a:spcPts val="600"/>
                </a:spcBef>
              </a:pPr>
              <a:r>
                <a:rPr lang="ru-RU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утверждают порядок формирования, утверждения и ведения планов закупок, планов-графиков закупок </a:t>
              </a:r>
              <a:r>
                <a:rPr lang="ru-RU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для обеспечения муниципальных нужд</a:t>
              </a:r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683568" y="836712"/>
              <a:ext cx="8064896" cy="2585323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lvl="0" algn="ctr"/>
              <a:r>
                <a:rPr lang="ru-RU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Правительством </a:t>
              </a:r>
              <a:r>
                <a:rPr lang="ru-RU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РФ утверждаются</a:t>
              </a:r>
              <a:r>
                <a:rPr lang="ru-RU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:</a:t>
              </a:r>
            </a:p>
            <a:p>
              <a:pPr lvl="0" algn="just"/>
              <a:r>
                <a:rPr lang="ru-RU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- общие требования к порядку формирования, утверждения и ведения планов закупок, планов-графиков закупок для обеспечения нужд субъекта РФ, муниципальных </a:t>
              </a:r>
              <a:r>
                <a:rPr lang="ru-RU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нужд (</a:t>
              </a:r>
              <a:r>
                <a:rPr lang="ru-RU" u="sng" dirty="0" smtClean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постановления Правительства РФ от 21.11.2013 №1043, от 05.06.2015 №554</a:t>
              </a:r>
              <a:r>
                <a:rPr lang="ru-RU" dirty="0" smtClean="0">
                  <a:solidFill>
                    <a:srgbClr val="FF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– </a:t>
              </a:r>
              <a:r>
                <a:rPr lang="ru-RU" b="1" u="sng" dirty="0" smtClean="0">
                  <a:solidFill>
                    <a:srgbClr val="FF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основа для разработки правовых актов местной администрацией</a:t>
              </a:r>
              <a:r>
                <a:rPr lang="ru-RU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);</a:t>
              </a:r>
              <a:endParaRPr lang="ru-RU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lvl="0" algn="just"/>
              <a:r>
                <a:rPr lang="ru-RU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- требования к форме планов закупок, планов-графиков </a:t>
              </a:r>
              <a:r>
                <a:rPr lang="ru-RU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закупок (</a:t>
              </a:r>
              <a:r>
                <a:rPr lang="ru-RU" u="sng" dirty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постановления Правительства РФ от 21.11.2013 №1043, от 05.06.2015 №554</a:t>
              </a:r>
              <a:r>
                <a:rPr lang="ru-RU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);</a:t>
              </a:r>
              <a:endParaRPr lang="ru-RU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 </a:t>
              </a:r>
              <a:r>
                <a:rPr lang="ru-RU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порядок размещения планов закупок, планов-графиков закупок в </a:t>
              </a:r>
              <a:r>
                <a:rPr lang="ru-RU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ЕИС (</a:t>
              </a:r>
              <a:r>
                <a:rPr lang="ru-RU" u="sng" dirty="0" smtClean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постановление </a:t>
              </a:r>
              <a:r>
                <a:rPr lang="ru-RU" u="sng" dirty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Правительства РФ от 29.10.2015 </a:t>
              </a:r>
              <a:r>
                <a:rPr lang="ru-RU" u="sng" dirty="0" smtClean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№1168</a:t>
              </a:r>
              <a:r>
                <a:rPr lang="ru-RU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)</a:t>
              </a:r>
              <a:endParaRPr lang="ru-RU" b="1" u="sng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10" name="Стрелка вниз 9"/>
            <p:cNvSpPr/>
            <p:nvPr/>
          </p:nvSpPr>
          <p:spPr>
            <a:xfrm>
              <a:off x="1835696" y="3440615"/>
              <a:ext cx="360040" cy="295580"/>
            </a:xfrm>
            <a:prstGeom prst="downArrow">
              <a:avLst/>
            </a:prstGeom>
            <a:solidFill>
              <a:schemeClr val="bg1">
                <a:lumMod val="50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1" name="Стрелка вниз 10"/>
            <p:cNvSpPr/>
            <p:nvPr/>
          </p:nvSpPr>
          <p:spPr>
            <a:xfrm>
              <a:off x="4421259" y="3440615"/>
              <a:ext cx="360040" cy="295580"/>
            </a:xfrm>
            <a:prstGeom prst="downArrow">
              <a:avLst/>
            </a:prstGeom>
            <a:solidFill>
              <a:schemeClr val="bg1">
                <a:lumMod val="50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2" name="Стрелка вниз 11"/>
            <p:cNvSpPr/>
            <p:nvPr/>
          </p:nvSpPr>
          <p:spPr>
            <a:xfrm>
              <a:off x="7272300" y="3422035"/>
              <a:ext cx="360040" cy="314160"/>
            </a:xfrm>
            <a:prstGeom prst="downArrow">
              <a:avLst/>
            </a:prstGeom>
            <a:solidFill>
              <a:schemeClr val="bg1">
                <a:lumMod val="50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  <p:extLst>
      <p:ext uri="{BB962C8B-B14F-4D97-AF65-F5344CB8AC3E}">
        <p14:creationId xmlns:p14="http://schemas.microsoft.com/office/powerpoint/2010/main" val="20647336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07504" y="116632"/>
            <a:ext cx="8928992" cy="6494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ru-RU" sz="2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 разработке порядка формирования, утверждения и ведения планов закупок, планов-графиков закупок для обеспечения муниципальных нужд </a:t>
            </a:r>
            <a:r>
              <a:rPr lang="ru-RU" sz="26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местными </a:t>
            </a:r>
            <a:r>
              <a:rPr lang="ru-RU" sz="26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администрациями </a:t>
            </a:r>
            <a:endParaRPr lang="ru-RU" sz="2600" b="1" u="sng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6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должны </a:t>
            </a:r>
            <a:r>
              <a:rPr lang="ru-RU" sz="26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быть </a:t>
            </a:r>
            <a:r>
              <a:rPr lang="ru-RU" sz="26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определены:</a:t>
            </a:r>
            <a:endParaRPr lang="ru-RU" sz="2600" b="1" u="sng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сроки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формирования планов закупок, планов-графиков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закупок</a:t>
            </a:r>
          </a:p>
          <a:p>
            <a:pPr lvl="0" algn="just"/>
            <a:r>
              <a:rPr lang="ru-RU" sz="26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могут быть определены</a:t>
            </a:r>
            <a:r>
              <a:rPr lang="ru-RU" sz="2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algn="just"/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дополнительная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информация, включаемая в планы закупок, планы-графики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закупок</a:t>
            </a:r>
            <a:endParaRPr lang="ru-RU" sz="2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дополнительные случаи внесения изменений в планы закупок, планы-графики закупок</a:t>
            </a:r>
            <a:endParaRPr lang="ru-RU" sz="2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sz="2600" dirty="0" smtClean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60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Внимание</a:t>
            </a:r>
            <a:r>
              <a:rPr lang="ru-RU" sz="26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!!!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течение 3 дней со дня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утверждения правовые акты подлежит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размещению в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ЕИС (</a:t>
            </a:r>
            <a:r>
              <a:rPr lang="ru-RU" sz="2600" u="sng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необходимо получение ЭЦП </a:t>
            </a:r>
            <a:r>
              <a:rPr lang="ru-RU" sz="2600" u="sng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полномочиями «Орган по регулированию </a:t>
            </a:r>
            <a:r>
              <a:rPr lang="ru-RU" sz="2600" u="sng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КС»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7410524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88033" y="0"/>
            <a:ext cx="8928992" cy="68634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ru-RU" sz="22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Обоснование закупок (статья 18 Закона 44-ФЗ </a:t>
            </a:r>
            <a:r>
              <a:rPr lang="ru-RU" sz="22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вступила </a:t>
            </a:r>
            <a:r>
              <a:rPr lang="ru-RU" sz="22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силу с </a:t>
            </a:r>
            <a:r>
              <a:rPr lang="ru-RU" sz="22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01.01.2016)</a:t>
            </a:r>
          </a:p>
          <a:p>
            <a:pPr lvl="0" algn="ctr"/>
            <a:endParaRPr lang="ru-RU" sz="2200" b="1" dirty="0" smtClean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/>
            <a:r>
              <a:rPr lang="ru-RU" sz="2200" dirty="0">
                <a:solidFill>
                  <a:prstClr val="black"/>
                </a:solidFill>
                <a:latin typeface="Times New Roman"/>
              </a:rPr>
              <a:t>Обоснование закупки осуществляется заказчиком </a:t>
            </a:r>
            <a:r>
              <a:rPr lang="ru-RU" sz="2200" u="sng" dirty="0">
                <a:solidFill>
                  <a:prstClr val="black"/>
                </a:solidFill>
                <a:latin typeface="Times New Roman"/>
              </a:rPr>
              <a:t>при формировании плана закупок, </a:t>
            </a:r>
            <a:r>
              <a:rPr lang="ru-RU" sz="2200" u="sng" dirty="0" smtClean="0">
                <a:solidFill>
                  <a:prstClr val="black"/>
                </a:solidFill>
                <a:latin typeface="Times New Roman"/>
              </a:rPr>
              <a:t>плана-графика</a:t>
            </a:r>
          </a:p>
          <a:p>
            <a:pPr lvl="0" algn="just"/>
            <a:endParaRPr lang="ru-RU" sz="2200" dirty="0">
              <a:solidFill>
                <a:prstClr val="black"/>
              </a:solidFill>
              <a:latin typeface="Times New Roman"/>
            </a:endParaRPr>
          </a:p>
          <a:p>
            <a:pPr lvl="0" algn="just"/>
            <a:r>
              <a:rPr lang="ru-RU" sz="2200" b="1" dirty="0">
                <a:solidFill>
                  <a:prstClr val="black"/>
                </a:solidFill>
                <a:latin typeface="Times New Roman"/>
              </a:rPr>
              <a:t>Цель</a:t>
            </a:r>
            <a:r>
              <a:rPr lang="ru-RU" sz="2200" dirty="0">
                <a:solidFill>
                  <a:prstClr val="black"/>
                </a:solidFill>
                <a:latin typeface="Times New Roman"/>
              </a:rPr>
              <a:t> - установление соответствия планируемой закупки целям осуществления закупок, определенным с учетом положений статьи 13 Закона 44-ФЗ, а также законодательству Российской Федерации и иным нормативным правовым актам о контрактной системе в сфере закупок</a:t>
            </a:r>
            <a:r>
              <a:rPr lang="ru-RU" sz="2200" dirty="0" smtClean="0">
                <a:solidFill>
                  <a:prstClr val="black"/>
                </a:solidFill>
                <a:latin typeface="Times New Roman"/>
              </a:rPr>
              <a:t>.</a:t>
            </a:r>
          </a:p>
          <a:p>
            <a:pPr lvl="0" algn="just"/>
            <a:endParaRPr lang="ru-RU" sz="2200" dirty="0">
              <a:solidFill>
                <a:prstClr val="black"/>
              </a:solidFill>
              <a:latin typeface="Times New Roman"/>
            </a:endParaRPr>
          </a:p>
          <a:p>
            <a:pPr algn="just"/>
            <a:r>
              <a:rPr lang="ru-RU" sz="22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обоснования закупок и форма такого обоснования устанавливаются Правительством Российской </a:t>
            </a:r>
            <a:r>
              <a:rPr lang="ru-RU" sz="22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Федерации </a:t>
            </a: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200" u="sng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постановление </a:t>
            </a:r>
            <a:r>
              <a:rPr lang="ru-RU" sz="2200" u="sng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Правительства РФ от 05.06.2015 </a:t>
            </a:r>
            <a:r>
              <a:rPr lang="ru-RU" sz="2200" u="sng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№555</a:t>
            </a: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  <a:p>
            <a:pPr algn="just"/>
            <a:endParaRPr lang="ru-RU" sz="2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Оценка </a:t>
            </a:r>
            <a:r>
              <a:rPr lang="ru-RU" sz="2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обоснованности осуществления закупок проводится в ходе мониторинга закупок, аудита в сфере закупок и контроля в сфере </a:t>
            </a: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закупок (по результатам закупка может быть признана необоснованной, что приведет к административной ответственности).</a:t>
            </a:r>
            <a:endParaRPr lang="ru-RU" sz="2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77923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Группа 14"/>
          <p:cNvGrpSpPr/>
          <p:nvPr/>
        </p:nvGrpSpPr>
        <p:grpSpPr>
          <a:xfrm>
            <a:off x="793160" y="188640"/>
            <a:ext cx="7300466" cy="2867833"/>
            <a:chOff x="611998" y="476672"/>
            <a:chExt cx="7300466" cy="2867833"/>
          </a:xfrm>
        </p:grpSpPr>
        <p:sp>
          <p:nvSpPr>
            <p:cNvPr id="2" name="TextBox 1"/>
            <p:cNvSpPr txBox="1"/>
            <p:nvPr/>
          </p:nvSpPr>
          <p:spPr>
            <a:xfrm>
              <a:off x="2466337" y="476672"/>
              <a:ext cx="4156749" cy="369332"/>
            </a:xfrm>
            <a:prstGeom prst="rect">
              <a:avLst/>
            </a:prstGeom>
            <a:noFill/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ru-RU" b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При формировании плана закупок</a:t>
              </a:r>
              <a:endParaRPr lang="ru-RU" b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3" name="TextBox 2"/>
            <p:cNvSpPr txBox="1"/>
            <p:nvPr/>
          </p:nvSpPr>
          <p:spPr>
            <a:xfrm>
              <a:off x="3159129" y="1039956"/>
              <a:ext cx="2743877" cy="646331"/>
            </a:xfrm>
            <a:prstGeom prst="rect">
              <a:avLst/>
            </a:prstGeom>
            <a:noFill/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ru-RU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Обоснованию подлежит объект закупки</a:t>
              </a:r>
              <a:endParaRPr lang="ru-RU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611998" y="1867177"/>
              <a:ext cx="3709554" cy="1477328"/>
            </a:xfrm>
            <a:prstGeom prst="rect">
              <a:avLst/>
            </a:prstGeom>
            <a:noFill/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just"/>
              <a:r>
                <a:rPr lang="ru-RU" dirty="0" smtClean="0">
                  <a:solidFill>
                    <a:prstClr val="black"/>
                  </a:solidFill>
                  <a:latin typeface="Times New Roman"/>
                </a:rPr>
                <a:t>Исходя </a:t>
              </a:r>
              <a:r>
                <a:rPr lang="ru-RU" dirty="0">
                  <a:solidFill>
                    <a:prstClr val="black"/>
                  </a:solidFill>
                  <a:latin typeface="Times New Roman"/>
                </a:rPr>
                <a:t>из необходимости реализации конкретной </a:t>
              </a:r>
              <a:r>
                <a:rPr lang="ru-RU" u="sng" dirty="0">
                  <a:solidFill>
                    <a:prstClr val="black"/>
                  </a:solidFill>
                  <a:latin typeface="Times New Roman"/>
                </a:rPr>
                <a:t>цели осуществления закупки</a:t>
              </a:r>
              <a:r>
                <a:rPr lang="ru-RU" dirty="0">
                  <a:solidFill>
                    <a:prstClr val="black"/>
                  </a:solidFill>
                  <a:latin typeface="Times New Roman"/>
                </a:rPr>
                <a:t>, определенной с учетом положений статьи 13 Закона 44-ФЗ</a:t>
              </a:r>
              <a:endParaRPr lang="ru-RU" dirty="0"/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4529230" y="1916832"/>
              <a:ext cx="3383234" cy="1200329"/>
            </a:xfrm>
            <a:prstGeom prst="rect">
              <a:avLst/>
            </a:prstGeom>
            <a:noFill/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just"/>
              <a:r>
                <a:rPr lang="ru-RU" dirty="0" smtClean="0">
                  <a:solidFill>
                    <a:prstClr val="black"/>
                  </a:solidFill>
                  <a:latin typeface="Times New Roman"/>
                </a:rPr>
                <a:t>Исходя из установленных </a:t>
              </a:r>
              <a:r>
                <a:rPr lang="ru-RU" dirty="0">
                  <a:solidFill>
                    <a:prstClr val="black"/>
                  </a:solidFill>
                  <a:latin typeface="Times New Roman"/>
                </a:rPr>
                <a:t>в соответствии со статьей 19 Закона 44-ФЗ </a:t>
              </a:r>
              <a:r>
                <a:rPr lang="ru-RU" u="sng" dirty="0" smtClean="0">
                  <a:solidFill>
                    <a:prstClr val="black"/>
                  </a:solidFill>
                  <a:latin typeface="Times New Roman"/>
                </a:rPr>
                <a:t>требований нормирования</a:t>
              </a:r>
              <a:endParaRPr lang="ru-RU" u="sng" dirty="0"/>
            </a:p>
          </p:txBody>
        </p:sp>
        <p:cxnSp>
          <p:nvCxnSpPr>
            <p:cNvPr id="9" name="Прямая со стрелкой 8"/>
            <p:cNvCxnSpPr/>
            <p:nvPr/>
          </p:nvCxnSpPr>
          <p:spPr>
            <a:xfrm flipH="1">
              <a:off x="3159129" y="1686286"/>
              <a:ext cx="314641" cy="180891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Прямая со стрелкой 10"/>
            <p:cNvCxnSpPr/>
            <p:nvPr/>
          </p:nvCxnSpPr>
          <p:spPr>
            <a:xfrm>
              <a:off x="5282564" y="1686287"/>
              <a:ext cx="504056" cy="230545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2" name="Прямая со стрелкой 31"/>
          <p:cNvCxnSpPr>
            <a:stCxn id="2" idx="2"/>
            <a:endCxn id="3" idx="0"/>
          </p:cNvCxnSpPr>
          <p:nvPr/>
        </p:nvCxnSpPr>
        <p:spPr>
          <a:xfrm flipH="1">
            <a:off x="4712230" y="557972"/>
            <a:ext cx="13644" cy="193952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2" name="Группа 41"/>
          <p:cNvGrpSpPr/>
          <p:nvPr/>
        </p:nvGrpSpPr>
        <p:grpSpPr>
          <a:xfrm>
            <a:off x="793160" y="3251221"/>
            <a:ext cx="7302113" cy="2657935"/>
            <a:chOff x="874500" y="3652628"/>
            <a:chExt cx="7302113" cy="2657935"/>
          </a:xfrm>
        </p:grpSpPr>
        <p:sp>
          <p:nvSpPr>
            <p:cNvPr id="12" name="TextBox 11"/>
            <p:cNvSpPr txBox="1"/>
            <p:nvPr/>
          </p:nvSpPr>
          <p:spPr>
            <a:xfrm>
              <a:off x="2915816" y="3652628"/>
              <a:ext cx="3888432" cy="369332"/>
            </a:xfrm>
            <a:prstGeom prst="rect">
              <a:avLst/>
            </a:prstGeom>
            <a:noFill/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ru-RU" b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При формировании плана-графика</a:t>
              </a:r>
              <a:endParaRPr lang="ru-RU" b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874500" y="4833235"/>
              <a:ext cx="3709554" cy="1477328"/>
            </a:xfrm>
            <a:prstGeom prst="rect">
              <a:avLst/>
            </a:prstGeom>
            <a:noFill/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just"/>
              <a:r>
                <a:rPr lang="ru-RU" dirty="0" smtClean="0">
                  <a:solidFill>
                    <a:prstClr val="black"/>
                  </a:solidFill>
                  <a:latin typeface="Times New Roman"/>
                </a:rPr>
                <a:t>Начальная </a:t>
              </a:r>
              <a:r>
                <a:rPr lang="ru-RU" dirty="0">
                  <a:solidFill>
                    <a:prstClr val="black"/>
                  </a:solidFill>
                  <a:latin typeface="Times New Roman"/>
                </a:rPr>
                <a:t>(</a:t>
              </a:r>
              <a:r>
                <a:rPr lang="ru-RU" dirty="0" smtClean="0">
                  <a:solidFill>
                    <a:prstClr val="black"/>
                  </a:solidFill>
                  <a:latin typeface="Times New Roman"/>
                </a:rPr>
                <a:t>максимальная) </a:t>
              </a:r>
              <a:r>
                <a:rPr lang="ru-RU" dirty="0">
                  <a:solidFill>
                    <a:prstClr val="black"/>
                  </a:solidFill>
                  <a:latin typeface="Times New Roman"/>
                </a:rPr>
                <a:t>цена контракта, цена контракта, заключаемого с единственным поставщиком (подрядчиком, исполнителем</a:t>
              </a:r>
              <a:r>
                <a:rPr lang="ru-RU" dirty="0" smtClean="0">
                  <a:solidFill>
                    <a:prstClr val="black"/>
                  </a:solidFill>
                  <a:latin typeface="Times New Roman"/>
                </a:rPr>
                <a:t>)</a:t>
              </a:r>
              <a:r>
                <a:rPr lang="ru-RU" dirty="0" smtClean="0"/>
                <a:t> </a:t>
              </a:r>
              <a:endParaRPr lang="ru-RU" dirty="0"/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4793379" y="4810534"/>
              <a:ext cx="3383234" cy="1477328"/>
            </a:xfrm>
            <a:prstGeom prst="rect">
              <a:avLst/>
            </a:prstGeom>
            <a:noFill/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just"/>
              <a:r>
                <a:rPr lang="ru-RU" dirty="0" smtClean="0">
                  <a:solidFill>
                    <a:prstClr val="black"/>
                  </a:solidFill>
                  <a:latin typeface="Times New Roman"/>
                </a:rPr>
                <a:t>Способ </a:t>
              </a:r>
              <a:r>
                <a:rPr lang="ru-RU" dirty="0">
                  <a:solidFill>
                    <a:prstClr val="black"/>
                  </a:solidFill>
                  <a:latin typeface="Times New Roman"/>
                </a:rPr>
                <a:t>определения поставщика (подрядчика, исполнителя), в том числе дополнительные требования к участникам закупки</a:t>
              </a:r>
              <a:endParaRPr lang="ru-RU" dirty="0"/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3508692" y="4165037"/>
              <a:ext cx="2592288" cy="369332"/>
            </a:xfrm>
            <a:prstGeom prst="rect">
              <a:avLst/>
            </a:prstGeom>
            <a:noFill/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ru-RU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Обоснованию подлежат</a:t>
              </a:r>
              <a:endParaRPr lang="ru-RU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37" name="Прямая со стрелкой 36"/>
            <p:cNvCxnSpPr>
              <a:stCxn id="12" idx="2"/>
            </p:cNvCxnSpPr>
            <p:nvPr/>
          </p:nvCxnSpPr>
          <p:spPr>
            <a:xfrm>
              <a:off x="4860032" y="4021960"/>
              <a:ext cx="0" cy="135568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Прямая со стрелкой 38"/>
            <p:cNvCxnSpPr/>
            <p:nvPr/>
          </p:nvCxnSpPr>
          <p:spPr>
            <a:xfrm flipH="1">
              <a:off x="3646852" y="4534369"/>
              <a:ext cx="796569" cy="270292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Прямая со стрелкой 40"/>
            <p:cNvCxnSpPr/>
            <p:nvPr/>
          </p:nvCxnSpPr>
          <p:spPr>
            <a:xfrm>
              <a:off x="5148063" y="4537631"/>
              <a:ext cx="558633" cy="267030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" name="TextBox 5"/>
          <p:cNvSpPr txBox="1"/>
          <p:nvPr/>
        </p:nvSpPr>
        <p:spPr>
          <a:xfrm>
            <a:off x="251520" y="6059257"/>
            <a:ext cx="871296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!!! Форма обоснования закупок прилагается к плану закупок и плану-графику закупок</a:t>
            </a:r>
            <a:endParaRPr lang="ru-RU" b="1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55349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11560" y="404664"/>
            <a:ext cx="82089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Нормирование в сфере закупок (статья 19 Закона 44-ФЗ  вступила в силу с 01.01.2016)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683568" y="1700808"/>
            <a:ext cx="8064896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Нормирование:</a:t>
            </a:r>
          </a:p>
          <a:p>
            <a:pPr marL="285750" lvl="0" indent="-285750" algn="just">
              <a:buFontTx/>
              <a:buChar char="-"/>
            </a:pPr>
            <a:r>
              <a:rPr lang="ru-RU" sz="24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установление </a:t>
            </a:r>
            <a:r>
              <a:rPr lang="ru-RU" sz="2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требований к закупаемым заказчиком товарам, работам, услугам </a:t>
            </a:r>
            <a:r>
              <a:rPr lang="ru-RU" sz="24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том числе предельной цены товаров, работ, </a:t>
            </a:r>
            <a:r>
              <a:rPr lang="ru-RU" sz="24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услуг)</a:t>
            </a:r>
          </a:p>
          <a:p>
            <a:pPr marL="285750" indent="-285750" algn="just">
              <a:buFontTx/>
              <a:buChar char="-"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установление нормативных затрат на обеспечение функций государственных органов, органов управления государственными внебюджетными фондами, муниципальных органов</a:t>
            </a:r>
          </a:p>
          <a:p>
            <a:pPr algn="just"/>
            <a:endParaRPr lang="ru-RU" sz="24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Цель </a:t>
            </a: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нормирования: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исключить </a:t>
            </a:r>
            <a:r>
              <a:rPr lang="ru-RU" sz="2400" dirty="0">
                <a:latin typeface="Times New Roman"/>
              </a:rPr>
              <a:t>закупки товаров, работ, услуг, которые имеют избыточные потребительские свойства или являются предметами роскоши в соответствии с законодательством Российской </a:t>
            </a:r>
            <a:r>
              <a:rPr lang="ru-RU" sz="2400" dirty="0" smtClean="0">
                <a:latin typeface="Times New Roman"/>
              </a:rPr>
              <a:t>Федерации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154559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843808" y="188639"/>
            <a:ext cx="420929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Механизмы в нормировании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95752512"/>
              </p:ext>
            </p:extLst>
          </p:nvPr>
        </p:nvGraphicFramePr>
        <p:xfrm>
          <a:off x="528895" y="764704"/>
          <a:ext cx="8219570" cy="5584382"/>
        </p:xfrm>
        <a:graphic>
          <a:graphicData uri="http://schemas.openxmlformats.org/drawingml/2006/table">
            <a:tbl>
              <a:tblPr firstRow="1" firstCol="1" bandRow="1"/>
              <a:tblGrid>
                <a:gridCol w="3116911"/>
                <a:gridCol w="2810160"/>
                <a:gridCol w="2292499"/>
              </a:tblGrid>
              <a:tr h="345900"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b="1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Суть механизма:</a:t>
                      </a:r>
                      <a:endParaRPr lang="ru-RU" sz="15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40996" marR="4099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b="1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Для чего используется:</a:t>
                      </a:r>
                      <a:endParaRPr lang="ru-RU" sz="15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40996" marR="4099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1924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b="1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1. Требования к товарам, работам, услугам (в том числе предельные цены товаров, работ, услуг)</a:t>
                      </a:r>
                      <a:endParaRPr lang="ru-RU" sz="15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Для </a:t>
                      </a:r>
                      <a:r>
                        <a:rPr lang="ru-RU" sz="1500" dirty="0" smtClean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муниципальных органов, </a:t>
                      </a: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казенных и </a:t>
                      </a:r>
                      <a:r>
                        <a:rPr lang="ru-RU" sz="1500" u="sng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бюджетных</a:t>
                      </a: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 учреждений </a:t>
                      </a:r>
                    </a:p>
                  </a:txBody>
                  <a:tcPr marL="40996" marR="4099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b="1" u="sng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Что</a:t>
                      </a: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 можно покупать?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Например, автомобиль не мощнее 200 </a:t>
                      </a:r>
                      <a:r>
                        <a:rPr lang="ru-RU" sz="1500" dirty="0" err="1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л.с</a:t>
                      </a:r>
                      <a:r>
                        <a:rPr lang="ru-RU" sz="1500" dirty="0" smtClean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. и</a:t>
                      </a:r>
                      <a:r>
                        <a:rPr lang="ru-RU" sz="1500" baseline="0" dirty="0" smtClean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 не дороже 2,5 млн. руб.</a:t>
                      </a:r>
                      <a:endParaRPr lang="ru-RU" sz="15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40996" marR="4099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Для </a:t>
                      </a:r>
                      <a:r>
                        <a:rPr lang="ru-RU" sz="15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формирования</a:t>
                      </a:r>
                      <a:r>
                        <a:rPr lang="ru-RU" sz="1500" baseline="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 технического задания при осуществлении закупки</a:t>
                      </a:r>
                      <a:endParaRPr lang="ru-RU" sz="15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40996" marR="4099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1924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b="1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2. Нормативные затраты на обеспечение функций </a:t>
                      </a:r>
                      <a:endParaRPr lang="ru-RU" sz="1500" b="1" dirty="0" smtClean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Для </a:t>
                      </a:r>
                      <a:r>
                        <a:rPr lang="ru-RU" sz="1500" dirty="0" smtClean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муниципальных органов, </a:t>
                      </a: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казенных учреждений (</a:t>
                      </a:r>
                      <a:r>
                        <a:rPr lang="ru-RU" sz="1500" u="sng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для бюджетных учреждений не устанавливаются</a:t>
                      </a: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)</a:t>
                      </a:r>
                    </a:p>
                  </a:txBody>
                  <a:tcPr marL="40996" marR="4099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b="1" u="sng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Сколько</a:t>
                      </a: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 денег можно потратить?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Например, затраты на проведение диспансеризации работников = численность работников * цена диспансеризации 1 работника</a:t>
                      </a:r>
                    </a:p>
                  </a:txBody>
                  <a:tcPr marL="40996" marR="4099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500" dirty="0">
                          <a:effectLst/>
                          <a:latin typeface="Times New Roman" panose="02020603050405020304" pitchFamily="18" charset="0"/>
                          <a:ea typeface="Calibri"/>
                          <a:cs typeface="Times New Roman" panose="02020603050405020304" pitchFamily="18" charset="0"/>
                        </a:rPr>
                        <a:t>Для формирования бюджета (определения объемов бюджетных ассигнований)</a:t>
                      </a:r>
                    </a:p>
                  </a:txBody>
                  <a:tcPr marL="40996" marR="4099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670423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Группа 1"/>
          <p:cNvGrpSpPr/>
          <p:nvPr/>
        </p:nvGrpSpPr>
        <p:grpSpPr>
          <a:xfrm>
            <a:off x="105200" y="44624"/>
            <a:ext cx="8926690" cy="6813376"/>
            <a:chOff x="753475" y="260648"/>
            <a:chExt cx="8139005" cy="6192260"/>
          </a:xfrm>
        </p:grpSpPr>
        <p:sp>
          <p:nvSpPr>
            <p:cNvPr id="3" name="TextBox 2"/>
            <p:cNvSpPr txBox="1"/>
            <p:nvPr/>
          </p:nvSpPr>
          <p:spPr>
            <a:xfrm>
              <a:off x="755576" y="260648"/>
              <a:ext cx="8136904" cy="217735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lvl="0" algn="just"/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1. Правительство </a:t>
              </a:r>
              <a:r>
                <a:rPr lang="ru-RU" sz="1600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РФ </a:t>
              </a:r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устанавливает ОБЩИЕ ПРАВИЛА нормирования, в том числе:</a:t>
              </a:r>
              <a:endParaRPr lang="ru-RU" sz="16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lvl="0" algn="just"/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- общие требования к порядку разработки и принятия правовых актов о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нормировании в сфере закупок, содержанию указанных актов и обеспечению их 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исполнения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(</a:t>
              </a:r>
              <a:r>
                <a:rPr lang="ru-RU" sz="1600" u="sng" dirty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постановление Правительства РФ от 18.05.2015 №476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);</a:t>
              </a:r>
              <a:endParaRPr lang="ru-RU" sz="16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just"/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- общие правила определения требований к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отдельным 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видам товаров, работ, услуг (в том числе предельные цены товаров, работ, услуг) и нормативных затрат на обеспечение функций государственных органов, органов управления государственными внебюджетными фондами, муниципальных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органов (</a:t>
              </a:r>
              <a:r>
                <a:rPr lang="ru-RU" sz="1600" u="sng" dirty="0" smtClean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постановление </a:t>
              </a:r>
              <a:r>
                <a:rPr lang="ru-RU" sz="1600" u="sng" dirty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Правительства РФ от </a:t>
              </a:r>
              <a:r>
                <a:rPr lang="ru-RU" sz="1600" u="sng" dirty="0" smtClean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02.09.2015 №</a:t>
              </a:r>
              <a:r>
                <a:rPr lang="en-US" sz="1600" u="sng" dirty="0" smtClean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926</a:t>
              </a:r>
              <a:r>
                <a:rPr lang="ru-RU" sz="1600" u="sng" dirty="0" smtClean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, от 13.10.2014 №1047.</a:t>
              </a:r>
              <a:endParaRPr lang="ru-RU" dirty="0"/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759496" y="2464597"/>
              <a:ext cx="8129062" cy="2321669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lvl="0" algn="just"/>
              <a:r>
                <a:rPr lang="ru-RU" sz="1600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2. </a:t>
              </a:r>
              <a:r>
                <a:rPr lang="ru-RU" sz="1600" b="1" dirty="0" smtClean="0">
                  <a:solidFill>
                    <a:srgbClr val="FF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Местные </a:t>
              </a:r>
              <a:r>
                <a:rPr lang="ru-RU" sz="1600" b="1" dirty="0">
                  <a:solidFill>
                    <a:srgbClr val="FF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администрации </a:t>
              </a:r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в соответствии с ОБЩИМИ ПРАВИЛАМИ устанавливают </a:t>
              </a:r>
              <a:r>
                <a:rPr lang="ru-RU" sz="1600" b="1" cap="all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правила нормирования </a:t>
              </a:r>
              <a:r>
                <a:rPr lang="ru-RU" sz="1600" b="1" dirty="0" smtClean="0">
                  <a:solidFill>
                    <a:srgbClr val="FF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для муниципальных нужд</a:t>
              </a:r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, в том числе:</a:t>
              </a:r>
              <a:endParaRPr lang="ru-RU" sz="16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lvl="0" algn="just"/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- </a:t>
              </a:r>
              <a:r>
                <a:rPr lang="ru-RU" sz="1600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требования к порядку разработки и принятия правовых актов 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о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нормировании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в сфере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закупок, 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содержанию указанных актов и обеспечению их исполнения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;</a:t>
              </a:r>
              <a:endParaRPr lang="ru-RU" sz="16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just"/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-  </a:t>
              </a:r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правила </a:t>
              </a:r>
              <a:r>
                <a:rPr lang="ru-RU" sz="1600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определения требований к закупаемым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муниципальными органами и 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подведомственными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казенными и 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бюджетными учреждениями </a:t>
              </a:r>
              <a:r>
                <a:rPr lang="ru-RU" sz="1600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отдельным видам товаров, работ, услуг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(в том числе предельные цены товаров, работ, услуг) </a:t>
              </a:r>
              <a:r>
                <a:rPr lang="ru-RU" sz="1600" dirty="0" smtClean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(</a:t>
              </a:r>
              <a:r>
                <a:rPr lang="ru-RU" sz="1600" u="sng" dirty="0" smtClean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подлежат обязательному предварительному обсуждению на заседаниях общественных советов при муниципальных органах</a:t>
              </a:r>
              <a:r>
                <a:rPr lang="ru-RU" sz="1600" dirty="0" smtClean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)</a:t>
              </a:r>
            </a:p>
            <a:p>
              <a:pPr algn="just"/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- </a:t>
              </a:r>
              <a:r>
                <a:rPr lang="ru-RU" sz="1600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правила определения </a:t>
              </a:r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нормативных </a:t>
              </a:r>
              <a:r>
                <a:rPr lang="ru-RU" sz="1600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затрат 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на обеспечение функций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муниципальных 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органов (включая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подведомственные 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казенные учреждения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).</a:t>
              </a:r>
              <a:endParaRPr lang="ru-RU" dirty="0"/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753475" y="4802564"/>
              <a:ext cx="8129062" cy="1650344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lvl="0" algn="just"/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3</a:t>
              </a:r>
              <a:r>
                <a:rPr lang="ru-RU" sz="1600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. </a:t>
              </a:r>
              <a:r>
                <a:rPr lang="ru-RU" sz="1600" b="1" dirty="0" smtClean="0">
                  <a:solidFill>
                    <a:srgbClr val="FF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Муниципальные органы</a:t>
              </a:r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на основании </a:t>
              </a:r>
              <a:r>
                <a:rPr lang="ru-RU" sz="1600" b="1" cap="all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ПРАВИЛ нормирования</a:t>
              </a:r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 </a:t>
              </a:r>
              <a:r>
                <a:rPr lang="ru-RU" sz="1600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устанавливают </a:t>
              </a:r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для себя и подведомственных учреждений:</a:t>
              </a:r>
              <a:endParaRPr lang="ru-RU" sz="16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lvl="0" algn="just"/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- </a:t>
              </a:r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требования к закупаемым отдельным </a:t>
              </a:r>
              <a:r>
                <a:rPr lang="ru-RU" sz="1600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видам товаров, работ, услуг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(в том числе предельные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цены)</a:t>
              </a:r>
              <a:r>
                <a:rPr lang="ru-RU" sz="1600" dirty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(</a:t>
              </a:r>
              <a:r>
                <a:rPr lang="ru-RU" sz="1600" u="sng" dirty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подлежат обязательному предварительному обсуждению на заседаниях общественных советов при муниципальных органах</a:t>
              </a:r>
              <a:r>
                <a:rPr lang="ru-RU" sz="1600" dirty="0">
                  <a:solidFill>
                    <a:srgbClr val="0070C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)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;</a:t>
              </a:r>
            </a:p>
            <a:p>
              <a:pPr lvl="0" algn="just"/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- </a:t>
              </a:r>
              <a:r>
                <a:rPr lang="ru-RU" sz="1600" b="1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нормативные </a:t>
              </a:r>
              <a:r>
                <a:rPr lang="ru-RU" sz="1600" b="1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затраты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 на 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обеспечение функций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муниципальных органов </a:t>
              </a:r>
              <a:r>
                <a:rPr lang="ru-RU" sz="1600" dirty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и подведомственных им казенных </a:t>
              </a:r>
              <a:r>
                <a:rPr lang="ru-RU" sz="1600" dirty="0" smtClean="0">
                  <a:solidFill>
                    <a:prstClr val="black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учреждений.</a:t>
              </a:r>
              <a:endParaRPr lang="ru-RU" sz="16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09838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Hardcover</Template>
  <TotalTime>2661</TotalTime>
  <Words>2203</Words>
  <Application>Microsoft Office PowerPoint</Application>
  <PresentationFormat>Экран (4:3)</PresentationFormat>
  <Paragraphs>190</Paragraphs>
  <Slides>20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21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Планы-графики размещения заказов на 2014 и 2015 годы</dc:title>
  <dc:creator>Брункина Екатерина Вячеславовна</dc:creator>
  <cp:lastModifiedBy>Kontr1</cp:lastModifiedBy>
  <cp:revision>181</cp:revision>
  <cp:lastPrinted>2016-03-25T06:06:24Z</cp:lastPrinted>
  <dcterms:created xsi:type="dcterms:W3CDTF">2014-10-30T07:39:48Z</dcterms:created>
  <dcterms:modified xsi:type="dcterms:W3CDTF">2016-06-08T05:57:16Z</dcterms:modified>
</cp:coreProperties>
</file>

<file path=docProps/thumbnail.jpeg>
</file>